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notesSlides/notesSlide9.xml" ContentType="application/vnd.openxmlformats-officedocument.presentationml.notesSlide+xml"/>
  <Default Extension="rels" ContentType="application/vnd.openxmlformats-package.relationships+xml"/>
  <Override PartName="/ppt/slides/slide5.xml" ContentType="application/vnd.openxmlformats-officedocument.presentationml.slide+xml"/>
  <Override PartName="/ppt/slides/slide10.xml" ContentType="application/vnd.openxmlformats-officedocument.presentationml.slide+xml"/>
  <Default Extension="jpeg" ContentType="image/jpe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slides/slide23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commentAuthors.xml" ContentType="application/vnd.openxmlformats-officedocument.presentationml.commentAuthors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4.xml" ContentType="application/vnd.openxmlformats-officedocument.presentationml.slide+xml"/>
  <Default Extension="wmf" ContentType="image/x-wmf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trictFirstAndLastChars="0" saveSubsetFonts="1">
  <p:sldMasterIdLst>
    <p:sldMasterId id="2147483651" r:id="rId1"/>
  </p:sldMasterIdLst>
  <p:notesMasterIdLst>
    <p:notesMasterId r:id="rId26"/>
  </p:notesMasterIdLst>
  <p:handoutMasterIdLst>
    <p:handoutMasterId r:id="rId27"/>
  </p:handoutMasterIdLst>
  <p:sldIdLst>
    <p:sldId id="672" r:id="rId2"/>
    <p:sldId id="2526" r:id="rId3"/>
    <p:sldId id="2527" r:id="rId4"/>
    <p:sldId id="2528" r:id="rId5"/>
    <p:sldId id="2529" r:id="rId6"/>
    <p:sldId id="2553" r:id="rId7"/>
    <p:sldId id="2534" r:id="rId8"/>
    <p:sldId id="2565" r:id="rId9"/>
    <p:sldId id="2540" r:id="rId10"/>
    <p:sldId id="2555" r:id="rId11"/>
    <p:sldId id="2541" r:id="rId12"/>
    <p:sldId id="2542" r:id="rId13"/>
    <p:sldId id="2543" r:id="rId14"/>
    <p:sldId id="2567" r:id="rId15"/>
    <p:sldId id="2544" r:id="rId16"/>
    <p:sldId id="2545" r:id="rId17"/>
    <p:sldId id="2530" r:id="rId18"/>
    <p:sldId id="2546" r:id="rId19"/>
    <p:sldId id="2547" r:id="rId20"/>
    <p:sldId id="2532" r:id="rId21"/>
    <p:sldId id="2536" r:id="rId22"/>
    <p:sldId id="2537" r:id="rId23"/>
    <p:sldId id="2538" r:id="rId24"/>
    <p:sldId id="2531" r:id="rId25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ctr" rtl="0" fontAlgn="base"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ctr" rtl="0" fontAlgn="base"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ctr" rtl="0" fontAlgn="base"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ctr" rtl="0" fontAlgn="base">
      <a:spcBef>
        <a:spcPct val="20000"/>
      </a:spcBef>
      <a:spcAft>
        <a:spcPct val="0"/>
      </a:spcAft>
      <a:buClr>
        <a:schemeClr val="hlink"/>
      </a:buClr>
      <a:buSzPct val="55000"/>
      <a:buFont typeface="Wingdings" pitchFamily="2" charset="2"/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mAuthor id="0" name="Andreas Haeberlen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srgbClr val="FF0000"/>
    </p:penClr>
  </p:showPr>
  <p:clrMru>
    <a:srgbClr val="009900"/>
    <a:srgbClr val="0066FF"/>
    <a:srgbClr val="FF6600"/>
    <a:srgbClr val="FF9900"/>
    <a:srgbClr val="66FFCC"/>
    <a:srgbClr val="33CC33"/>
    <a:srgbClr val="CC0000"/>
    <a:srgbClr val="66FF99"/>
    <a:srgbClr val="66FFFF"/>
    <a:srgbClr val="99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vertBarState="maximized">
    <p:restoredLeft sz="34593" autoAdjust="0"/>
    <p:restoredTop sz="81014" autoAdjust="0"/>
  </p:normalViewPr>
  <p:slideViewPr>
    <p:cSldViewPr snapToGrid="0">
      <p:cViewPr>
        <p:scale>
          <a:sx n="95" d="100"/>
          <a:sy n="95" d="100"/>
        </p:scale>
        <p:origin x="-2512" y="-928"/>
      </p:cViewPr>
      <p:guideLst>
        <p:guide orient="horz" pos="3888"/>
        <p:guide pos="5520"/>
      </p:guideLst>
    </p:cSldViewPr>
  </p:slideViewPr>
  <p:outlineViewPr>
    <p:cViewPr>
      <p:scale>
        <a:sx n="33" d="100"/>
        <a:sy n="33" d="100"/>
      </p:scale>
      <p:origin x="0" y="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22" d="100"/>
          <a:sy n="122" d="100"/>
        </p:scale>
        <p:origin x="-1932" y="-96"/>
      </p:cViewPr>
      <p:guideLst>
        <p:guide orient="horz" pos="2304"/>
        <p:guide pos="302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printerSettings" Target="printerSettings/printerSettings1.bin"/><Relationship Id="rId29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160973" cy="3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30" y="1"/>
            <a:ext cx="4160972" cy="3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541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950145"/>
            <a:ext cx="4160973" cy="36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endParaRPr lang="de-DE"/>
          </a:p>
        </p:txBody>
      </p:sp>
      <p:sp>
        <p:nvSpPr>
          <p:cNvPr id="541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30" y="6950145"/>
            <a:ext cx="4160972" cy="36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/>
            </a:lvl1pPr>
          </a:lstStyle>
          <a:p>
            <a:fld id="{66017A74-8498-4425-B905-56B59BE89ABC}" type="slidenum">
              <a:rPr lang="de-DE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4160973" cy="3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0230" y="1"/>
            <a:ext cx="4160972" cy="365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3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79256" y="3475660"/>
            <a:ext cx="7042689" cy="329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6950145"/>
            <a:ext cx="4160973" cy="36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33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0230" y="6950145"/>
            <a:ext cx="4160972" cy="365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sz="1200">
                <a:latin typeface="Arial" charset="0"/>
              </a:defRPr>
            </a:lvl1pPr>
          </a:lstStyle>
          <a:p>
            <a:fld id="{D37F8DB4-A4FF-4A8B-9A85-9B1874A58FC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5691D3-A157-48F6-8FA0-A025F564B5A1}" type="slidenum">
              <a:rPr lang="en-US"/>
              <a:pPr/>
              <a:t>1</a:t>
            </a:fld>
            <a:endParaRPr lang="en-US"/>
          </a:p>
        </p:txBody>
      </p:sp>
      <p:sp>
        <p:nvSpPr>
          <p:cNvPr id="98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7F8DB4-A4FF-4A8B-9A85-9B1874A58FC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gi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9513" y="1990725"/>
            <a:ext cx="7793037" cy="990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072F42-4DFA-4725-86F9-7594E4AB4E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/>
          </a:p>
        </p:txBody>
      </p:sp>
      <p:sp>
        <p:nvSpPr>
          <p:cNvPr id="5" name="Rectangle 111"/>
          <p:cNvSpPr>
            <a:spLocks noChangeArrowheads="1"/>
          </p:cNvSpPr>
          <p:nvPr userDrawn="1"/>
        </p:nvSpPr>
        <p:spPr bwMode="auto">
          <a:xfrm>
            <a:off x="304800" y="838200"/>
            <a:ext cx="787400" cy="3429000"/>
          </a:xfrm>
          <a:prstGeom prst="rect">
            <a:avLst/>
          </a:prstGeom>
          <a:gradFill rotWithShape="0">
            <a:gsLst>
              <a:gs pos="0">
                <a:srgbClr val="708FE6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Line 110"/>
          <p:cNvSpPr>
            <a:spLocks noChangeShapeType="1"/>
          </p:cNvSpPr>
          <p:nvPr userDrawn="1"/>
        </p:nvSpPr>
        <p:spPr bwMode="auto">
          <a:xfrm>
            <a:off x="842963" y="1143000"/>
            <a:ext cx="0" cy="289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63663" y="3944938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0" name="Rectangle 11"/>
          <p:cNvSpPr>
            <a:spLocks noChangeArrowheads="1"/>
          </p:cNvSpPr>
          <p:nvPr userDrawn="1"/>
        </p:nvSpPr>
        <p:spPr bwMode="auto">
          <a:xfrm flipV="1">
            <a:off x="201613" y="3011488"/>
            <a:ext cx="8693150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 descr="Penn shield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75795" y="2612508"/>
            <a:ext cx="659107" cy="740196"/>
          </a:xfrm>
          <a:prstGeom prst="rect">
            <a:avLst/>
          </a:prstGeom>
        </p:spPr>
      </p:pic>
      <p:sp>
        <p:nvSpPr>
          <p:cNvPr id="12" name="Rectangle 32"/>
          <p:cNvSpPr>
            <a:spLocks noChangeArrowheads="1"/>
          </p:cNvSpPr>
          <p:nvPr userDrawn="1"/>
        </p:nvSpPr>
        <p:spPr bwMode="auto">
          <a:xfrm>
            <a:off x="0" y="6605588"/>
            <a:ext cx="3030071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900" smtClean="0"/>
              <a:t>A. Haeberlen</a:t>
            </a:r>
            <a:endParaRPr lang="en-GB" sz="9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03F590D-1EE3-4679-BAB2-47D8C4772F51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Empty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3AAF25D-2282-4A01-B1B7-8122C6628E7D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5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43" name="Rectangle 27"/>
          <p:cNvSpPr>
            <a:spLocks noChangeArrowheads="1"/>
          </p:cNvSpPr>
          <p:nvPr/>
        </p:nvSpPr>
        <p:spPr bwMode="auto">
          <a:xfrm>
            <a:off x="495300" y="295275"/>
            <a:ext cx="457200" cy="1762125"/>
          </a:xfrm>
          <a:prstGeom prst="rect">
            <a:avLst/>
          </a:prstGeom>
          <a:gradFill rotWithShape="0">
            <a:gsLst>
              <a:gs pos="0">
                <a:srgbClr val="708FE6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0824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9963" y="304800"/>
            <a:ext cx="77930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90825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58938"/>
            <a:ext cx="7772400" cy="453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9082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400"/>
            </a:lvl1pPr>
          </a:lstStyle>
          <a:p>
            <a:fld id="{05072F42-4DFA-4725-86F9-7594E4AB4EB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29082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605588"/>
            <a:ext cx="2886074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ClrTx/>
              <a:buSzTx/>
              <a:buFontTx/>
              <a:buNone/>
              <a:defRPr sz="90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USENIX Security (August 12, 2011)</a:t>
            </a:r>
            <a:endParaRPr lang="en-GB"/>
          </a:p>
        </p:txBody>
      </p:sp>
      <p:pic>
        <p:nvPicPr>
          <p:cNvPr id="9" name="Picture 8" descr="Penn shield.gi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241116" y="629979"/>
            <a:ext cx="659107" cy="740196"/>
          </a:xfrm>
          <a:prstGeom prst="rect">
            <a:avLst/>
          </a:prstGeom>
        </p:spPr>
      </p:pic>
      <p:sp>
        <p:nvSpPr>
          <p:cNvPr id="11" name="Rectangle 32"/>
          <p:cNvSpPr>
            <a:spLocks noChangeArrowheads="1"/>
          </p:cNvSpPr>
          <p:nvPr userDrawn="1"/>
        </p:nvSpPr>
        <p:spPr bwMode="auto">
          <a:xfrm>
            <a:off x="-1" y="6605588"/>
            <a:ext cx="2805953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de-DE" sz="900" smtClean="0"/>
              <a:t>A.</a:t>
            </a:r>
            <a:r>
              <a:rPr lang="de-DE" sz="900" baseline="0" smtClean="0"/>
              <a:t> Haeberlen</a:t>
            </a:r>
            <a:endParaRPr lang="en-GB" sz="90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3" r:id="rId2"/>
    <p:sldLayoutId id="2147483657" r:id="rId3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16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4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wmf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4.wmf"/><Relationship Id="rId5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79513" y="1990725"/>
            <a:ext cx="7085946" cy="990600"/>
          </a:xfrm>
        </p:spPr>
        <p:txBody>
          <a:bodyPr/>
          <a:lstStyle/>
          <a:p>
            <a:pPr algn="ctr"/>
            <a:r>
              <a:rPr lang="en-US" sz="3000" smtClean="0"/>
              <a:t>Differential Privacy Under Fire</a:t>
            </a:r>
            <a:endParaRPr lang="en-US" sz="3000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/>
          <a:p>
            <a:fld id="{8E567325-2963-4A7A-BA2E-40008A41508F}" type="slidenum">
              <a:rPr lang="en-GB"/>
              <a:pPr/>
              <a:t>1</a:t>
            </a:fld>
            <a:endParaRPr lang="en-GB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162879" y="4211376"/>
            <a:ext cx="7136295" cy="1025641"/>
          </a:xfrm>
        </p:spPr>
        <p:txBody>
          <a:bodyPr/>
          <a:lstStyle/>
          <a:p>
            <a:r>
              <a:rPr lang="en-US" sz="2000" b="1" smtClean="0">
                <a:solidFill>
                  <a:srgbClr val="33CC33"/>
                </a:solidFill>
              </a:rPr>
              <a:t>Andreas Haeberlen</a:t>
            </a:r>
            <a:r>
              <a:rPr lang="en-US" sz="2000" smtClean="0"/>
              <a:t>    Benjamin C. Pierce     Arjun Narayan</a:t>
            </a:r>
            <a:br>
              <a:rPr lang="en-US" sz="2000" smtClean="0"/>
            </a:br>
            <a:r>
              <a:rPr lang="en-US" sz="2000" smtClean="0"/>
              <a:t/>
            </a:r>
            <a:br>
              <a:rPr lang="en-US" sz="2000" smtClean="0"/>
            </a:br>
            <a:r>
              <a:rPr lang="en-US" sz="2000" smtClean="0"/>
              <a:t>University of Pennsylvania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attacks work in practice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8938"/>
            <a:ext cx="7354747" cy="4532312"/>
          </a:xfrm>
        </p:spPr>
        <p:txBody>
          <a:bodyPr/>
          <a:lstStyle/>
          <a:p>
            <a:r>
              <a:rPr lang="en-US" smtClean="0"/>
              <a:t>Both PINQ and Airavat are vulnerable</a:t>
            </a:r>
          </a:p>
          <a:p>
            <a:endParaRPr lang="en-US" smtClean="0"/>
          </a:p>
          <a:p>
            <a:r>
              <a:rPr lang="en-US" smtClean="0"/>
              <a:t>What went wrong?</a:t>
            </a:r>
          </a:p>
          <a:p>
            <a:pPr lvl="1"/>
            <a:r>
              <a:rPr lang="en-US" smtClean="0"/>
              <a:t>The authors were aware of this attack vector</a:t>
            </a:r>
          </a:p>
          <a:p>
            <a:pPr lvl="1"/>
            <a:r>
              <a:rPr lang="en-US" smtClean="0"/>
              <a:t>Both papers discuss some ideas for possible defenses</a:t>
            </a:r>
          </a:p>
          <a:p>
            <a:pPr lvl="1"/>
            <a:r>
              <a:rPr lang="en-US" smtClean="0"/>
              <a:t>But: Neither system has a defense that is fully effective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Threat model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3848518"/>
            <a:ext cx="7772400" cy="2783393"/>
          </a:xfrm>
        </p:spPr>
        <p:txBody>
          <a:bodyPr/>
          <a:lstStyle/>
          <a:p>
            <a:r>
              <a:rPr lang="en-US" smtClean="0"/>
              <a:t>Too many channels!! Is it hopeless?</a:t>
            </a:r>
          </a:p>
          <a:p>
            <a:r>
              <a:rPr lang="en-US" smtClean="0"/>
              <a:t>Reasonable assumption: Querier is </a:t>
            </a:r>
            <a:r>
              <a:rPr lang="en-US" smtClean="0">
                <a:solidFill>
                  <a:srgbClr val="FF6600"/>
                </a:solidFill>
              </a:rPr>
              <a:t>remote</a:t>
            </a:r>
          </a:p>
          <a:p>
            <a:r>
              <a:rPr lang="en-US" smtClean="0"/>
              <a:t>This leaves just three channels:</a:t>
            </a:r>
          </a:p>
          <a:p>
            <a:pPr lvl="1"/>
            <a:r>
              <a:rPr lang="en-US" smtClean="0"/>
              <a:t>The actual </a:t>
            </a:r>
            <a:r>
              <a:rPr lang="en-US" smtClean="0">
                <a:solidFill>
                  <a:srgbClr val="FF6600"/>
                </a:solidFill>
              </a:rPr>
              <a:t>answer</a:t>
            </a:r>
            <a:r>
              <a:rPr lang="en-US" smtClean="0"/>
              <a:t> to the query</a:t>
            </a:r>
          </a:p>
          <a:p>
            <a:pPr lvl="1"/>
            <a:r>
              <a:rPr lang="en-US" smtClean="0"/>
              <a:t>The </a:t>
            </a:r>
            <a:r>
              <a:rPr lang="en-US" smtClean="0">
                <a:solidFill>
                  <a:srgbClr val="FF6600"/>
                </a:solidFill>
              </a:rPr>
              <a:t>time</a:t>
            </a:r>
            <a:r>
              <a:rPr lang="en-US" smtClean="0"/>
              <a:t> until the answer arrives</a:t>
            </a:r>
          </a:p>
          <a:p>
            <a:pPr lvl="1"/>
            <a:r>
              <a:rPr lang="en-US" smtClean="0"/>
              <a:t>The decision whether the remaining </a:t>
            </a:r>
            <a:r>
              <a:rPr lang="en-US" smtClean="0">
                <a:solidFill>
                  <a:srgbClr val="FF6600"/>
                </a:solidFill>
              </a:rPr>
              <a:t>budget</a:t>
            </a:r>
            <a:r>
              <a:rPr lang="en-US" smtClean="0"/>
              <a:t> is sufficient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pic>
        <p:nvPicPr>
          <p:cNvPr id="1026" name="Picture 2" descr="C:\Users\Andreas Haeberlen\AppData\Local\Microsoft\Windows\Temporary Internet Files\Content.IE5\7HA4Z6A0\MC900431564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6001078" y="1575966"/>
            <a:ext cx="1904762" cy="1917460"/>
          </a:xfrm>
          <a:prstGeom prst="rect">
            <a:avLst/>
          </a:prstGeom>
          <a:noFill/>
        </p:spPr>
      </p:pic>
      <p:sp>
        <p:nvSpPr>
          <p:cNvPr id="9" name="Flowchart: Magnetic Disk 8"/>
          <p:cNvSpPr/>
          <p:nvPr/>
        </p:nvSpPr>
        <p:spPr bwMode="auto">
          <a:xfrm>
            <a:off x="7385539" y="2564340"/>
            <a:ext cx="602901" cy="711423"/>
          </a:xfrm>
          <a:prstGeom prst="flowChartMagneticDisk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>
            <a:off x="6591640" y="1270899"/>
            <a:ext cx="403121" cy="838342"/>
          </a:xfrm>
          <a:custGeom>
            <a:avLst/>
            <a:gdLst>
              <a:gd name="connsiteX0" fmla="*/ 1068475 w 1068475"/>
              <a:gd name="connsiteY0" fmla="*/ 2029767 h 2029767"/>
              <a:gd name="connsiteX1" fmla="*/ 636396 w 1068475"/>
              <a:gd name="connsiteY1" fmla="*/ 1768509 h 2029767"/>
              <a:gd name="connsiteX2" fmla="*/ 787121 w 1068475"/>
              <a:gd name="connsiteY2" fmla="*/ 1477107 h 2029767"/>
              <a:gd name="connsiteX3" fmla="*/ 385187 w 1068475"/>
              <a:gd name="connsiteY3" fmla="*/ 1266092 h 2029767"/>
              <a:gd name="connsiteX4" fmla="*/ 556009 w 1068475"/>
              <a:gd name="connsiteY4" fmla="*/ 994786 h 2029767"/>
              <a:gd name="connsiteX5" fmla="*/ 204316 w 1068475"/>
              <a:gd name="connsiteY5" fmla="*/ 773723 h 2029767"/>
              <a:gd name="connsiteX6" fmla="*/ 465574 w 1068475"/>
              <a:gd name="connsiteY6" fmla="*/ 492369 h 2029767"/>
              <a:gd name="connsiteX7" fmla="*/ 43543 w 1068475"/>
              <a:gd name="connsiteY7" fmla="*/ 271305 h 2029767"/>
              <a:gd name="connsiteX8" fmla="*/ 204316 w 1068475"/>
              <a:gd name="connsiteY8" fmla="*/ 0 h 2029767"/>
              <a:gd name="connsiteX0" fmla="*/ 1056752 w 1056752"/>
              <a:gd name="connsiteY0" fmla="*/ 1979525 h 1979525"/>
              <a:gd name="connsiteX1" fmla="*/ 624673 w 1056752"/>
              <a:gd name="connsiteY1" fmla="*/ 1718267 h 1979525"/>
              <a:gd name="connsiteX2" fmla="*/ 775398 w 1056752"/>
              <a:gd name="connsiteY2" fmla="*/ 1426865 h 1979525"/>
              <a:gd name="connsiteX3" fmla="*/ 373464 w 1056752"/>
              <a:gd name="connsiteY3" fmla="*/ 1215850 h 1979525"/>
              <a:gd name="connsiteX4" fmla="*/ 544286 w 1056752"/>
              <a:gd name="connsiteY4" fmla="*/ 944544 h 1979525"/>
              <a:gd name="connsiteX5" fmla="*/ 192593 w 1056752"/>
              <a:gd name="connsiteY5" fmla="*/ 723481 h 1979525"/>
              <a:gd name="connsiteX6" fmla="*/ 453851 w 1056752"/>
              <a:gd name="connsiteY6" fmla="*/ 442127 h 1979525"/>
              <a:gd name="connsiteX7" fmla="*/ 31820 w 1056752"/>
              <a:gd name="connsiteY7" fmla="*/ 221063 h 1979525"/>
              <a:gd name="connsiteX8" fmla="*/ 262931 w 1056752"/>
              <a:gd name="connsiteY8" fmla="*/ 0 h 1979525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2728" h="2230873">
                <a:moveTo>
                  <a:pt x="1072728" y="2230873"/>
                </a:moveTo>
                <a:cubicBezTo>
                  <a:pt x="880134" y="2146299"/>
                  <a:pt x="687541" y="2061725"/>
                  <a:pt x="640649" y="1969615"/>
                </a:cubicBezTo>
                <a:cubicBezTo>
                  <a:pt x="593757" y="1877505"/>
                  <a:pt x="833242" y="1761949"/>
                  <a:pt x="791374" y="1678213"/>
                </a:cubicBezTo>
                <a:cubicBezTo>
                  <a:pt x="749506" y="1594477"/>
                  <a:pt x="427959" y="1547585"/>
                  <a:pt x="389440" y="1467198"/>
                </a:cubicBezTo>
                <a:cubicBezTo>
                  <a:pt x="350921" y="1386811"/>
                  <a:pt x="590407" y="1277953"/>
                  <a:pt x="560262" y="1195892"/>
                </a:cubicBezTo>
                <a:cubicBezTo>
                  <a:pt x="530117" y="1113831"/>
                  <a:pt x="223641" y="1058565"/>
                  <a:pt x="208569" y="974829"/>
                </a:cubicBezTo>
                <a:cubicBezTo>
                  <a:pt x="193497" y="891093"/>
                  <a:pt x="496622" y="777211"/>
                  <a:pt x="469827" y="693475"/>
                </a:cubicBezTo>
                <a:cubicBezTo>
                  <a:pt x="443032" y="609739"/>
                  <a:pt x="95593" y="587990"/>
                  <a:pt x="47796" y="472411"/>
                </a:cubicBezTo>
                <a:cubicBezTo>
                  <a:pt x="-1" y="356832"/>
                  <a:pt x="347992" y="425220"/>
                  <a:pt x="183046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5981358" y="753533"/>
            <a:ext cx="11929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Memory</a:t>
            </a:r>
            <a:br>
              <a:rPr lang="en-US" sz="1400" smtClean="0">
                <a:solidFill>
                  <a:srgbClr val="FF0000"/>
                </a:solidFill>
              </a:rPr>
            </a:br>
            <a:r>
              <a:rPr lang="en-US" sz="1400" smtClean="0">
                <a:solidFill>
                  <a:srgbClr val="FF0000"/>
                </a:solidFill>
              </a:rPr>
              <a:t>consumption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7089706" y="770466"/>
            <a:ext cx="144853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Electromagnetic</a:t>
            </a:r>
            <a:br>
              <a:rPr lang="en-US" sz="1400" smtClean="0">
                <a:solidFill>
                  <a:srgbClr val="FF0000"/>
                </a:solidFill>
              </a:rPr>
            </a:br>
            <a:r>
              <a:rPr lang="en-US" sz="1400" smtClean="0">
                <a:solidFill>
                  <a:srgbClr val="FF0000"/>
                </a:solidFill>
              </a:rPr>
              <a:t>radiation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029564" y="1456266"/>
            <a:ext cx="6694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Power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249408" y="2065866"/>
            <a:ext cx="6639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Cache</a:t>
            </a:r>
            <a:br>
              <a:rPr lang="en-US" sz="1400" smtClean="0">
                <a:solidFill>
                  <a:srgbClr val="FF0000"/>
                </a:solidFill>
              </a:rPr>
            </a:br>
            <a:r>
              <a:rPr lang="en-US" sz="1400" smtClean="0">
                <a:solidFill>
                  <a:srgbClr val="FF0000"/>
                </a:solidFill>
              </a:rPr>
              <a:t>usage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029567" y="2777066"/>
            <a:ext cx="68031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Sound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711960" y="1380064"/>
            <a:ext cx="5741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Light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19" name="Freeform 18"/>
          <p:cNvSpPr/>
          <p:nvPr/>
        </p:nvSpPr>
        <p:spPr bwMode="auto">
          <a:xfrm rot="3051658">
            <a:off x="7252042" y="1253964"/>
            <a:ext cx="403121" cy="838342"/>
          </a:xfrm>
          <a:custGeom>
            <a:avLst/>
            <a:gdLst>
              <a:gd name="connsiteX0" fmla="*/ 1068475 w 1068475"/>
              <a:gd name="connsiteY0" fmla="*/ 2029767 h 2029767"/>
              <a:gd name="connsiteX1" fmla="*/ 636396 w 1068475"/>
              <a:gd name="connsiteY1" fmla="*/ 1768509 h 2029767"/>
              <a:gd name="connsiteX2" fmla="*/ 787121 w 1068475"/>
              <a:gd name="connsiteY2" fmla="*/ 1477107 h 2029767"/>
              <a:gd name="connsiteX3" fmla="*/ 385187 w 1068475"/>
              <a:gd name="connsiteY3" fmla="*/ 1266092 h 2029767"/>
              <a:gd name="connsiteX4" fmla="*/ 556009 w 1068475"/>
              <a:gd name="connsiteY4" fmla="*/ 994786 h 2029767"/>
              <a:gd name="connsiteX5" fmla="*/ 204316 w 1068475"/>
              <a:gd name="connsiteY5" fmla="*/ 773723 h 2029767"/>
              <a:gd name="connsiteX6" fmla="*/ 465574 w 1068475"/>
              <a:gd name="connsiteY6" fmla="*/ 492369 h 2029767"/>
              <a:gd name="connsiteX7" fmla="*/ 43543 w 1068475"/>
              <a:gd name="connsiteY7" fmla="*/ 271305 h 2029767"/>
              <a:gd name="connsiteX8" fmla="*/ 204316 w 1068475"/>
              <a:gd name="connsiteY8" fmla="*/ 0 h 2029767"/>
              <a:gd name="connsiteX0" fmla="*/ 1056752 w 1056752"/>
              <a:gd name="connsiteY0" fmla="*/ 1979525 h 1979525"/>
              <a:gd name="connsiteX1" fmla="*/ 624673 w 1056752"/>
              <a:gd name="connsiteY1" fmla="*/ 1718267 h 1979525"/>
              <a:gd name="connsiteX2" fmla="*/ 775398 w 1056752"/>
              <a:gd name="connsiteY2" fmla="*/ 1426865 h 1979525"/>
              <a:gd name="connsiteX3" fmla="*/ 373464 w 1056752"/>
              <a:gd name="connsiteY3" fmla="*/ 1215850 h 1979525"/>
              <a:gd name="connsiteX4" fmla="*/ 544286 w 1056752"/>
              <a:gd name="connsiteY4" fmla="*/ 944544 h 1979525"/>
              <a:gd name="connsiteX5" fmla="*/ 192593 w 1056752"/>
              <a:gd name="connsiteY5" fmla="*/ 723481 h 1979525"/>
              <a:gd name="connsiteX6" fmla="*/ 453851 w 1056752"/>
              <a:gd name="connsiteY6" fmla="*/ 442127 h 1979525"/>
              <a:gd name="connsiteX7" fmla="*/ 31820 w 1056752"/>
              <a:gd name="connsiteY7" fmla="*/ 221063 h 1979525"/>
              <a:gd name="connsiteX8" fmla="*/ 262931 w 1056752"/>
              <a:gd name="connsiteY8" fmla="*/ 0 h 1979525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2728" h="2230873">
                <a:moveTo>
                  <a:pt x="1072728" y="2230873"/>
                </a:moveTo>
                <a:cubicBezTo>
                  <a:pt x="880134" y="2146299"/>
                  <a:pt x="687541" y="2061725"/>
                  <a:pt x="640649" y="1969615"/>
                </a:cubicBezTo>
                <a:cubicBezTo>
                  <a:pt x="593757" y="1877505"/>
                  <a:pt x="833242" y="1761949"/>
                  <a:pt x="791374" y="1678213"/>
                </a:cubicBezTo>
                <a:cubicBezTo>
                  <a:pt x="749506" y="1594477"/>
                  <a:pt x="427959" y="1547585"/>
                  <a:pt x="389440" y="1467198"/>
                </a:cubicBezTo>
                <a:cubicBezTo>
                  <a:pt x="350921" y="1386811"/>
                  <a:pt x="590407" y="1277953"/>
                  <a:pt x="560262" y="1195892"/>
                </a:cubicBezTo>
                <a:cubicBezTo>
                  <a:pt x="530117" y="1113831"/>
                  <a:pt x="223641" y="1058565"/>
                  <a:pt x="208569" y="974829"/>
                </a:cubicBezTo>
                <a:cubicBezTo>
                  <a:pt x="193497" y="891093"/>
                  <a:pt x="496622" y="777211"/>
                  <a:pt x="469827" y="693475"/>
                </a:cubicBezTo>
                <a:cubicBezTo>
                  <a:pt x="443032" y="609739"/>
                  <a:pt x="95593" y="587990"/>
                  <a:pt x="47796" y="472411"/>
                </a:cubicBezTo>
                <a:cubicBezTo>
                  <a:pt x="-1" y="356832"/>
                  <a:pt x="347992" y="425220"/>
                  <a:pt x="183046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Freeform 19"/>
          <p:cNvSpPr/>
          <p:nvPr/>
        </p:nvSpPr>
        <p:spPr bwMode="auto">
          <a:xfrm rot="4706501">
            <a:off x="7541165" y="1627091"/>
            <a:ext cx="403121" cy="668071"/>
          </a:xfrm>
          <a:custGeom>
            <a:avLst/>
            <a:gdLst>
              <a:gd name="connsiteX0" fmla="*/ 1068475 w 1068475"/>
              <a:gd name="connsiteY0" fmla="*/ 2029767 h 2029767"/>
              <a:gd name="connsiteX1" fmla="*/ 636396 w 1068475"/>
              <a:gd name="connsiteY1" fmla="*/ 1768509 h 2029767"/>
              <a:gd name="connsiteX2" fmla="*/ 787121 w 1068475"/>
              <a:gd name="connsiteY2" fmla="*/ 1477107 h 2029767"/>
              <a:gd name="connsiteX3" fmla="*/ 385187 w 1068475"/>
              <a:gd name="connsiteY3" fmla="*/ 1266092 h 2029767"/>
              <a:gd name="connsiteX4" fmla="*/ 556009 w 1068475"/>
              <a:gd name="connsiteY4" fmla="*/ 994786 h 2029767"/>
              <a:gd name="connsiteX5" fmla="*/ 204316 w 1068475"/>
              <a:gd name="connsiteY5" fmla="*/ 773723 h 2029767"/>
              <a:gd name="connsiteX6" fmla="*/ 465574 w 1068475"/>
              <a:gd name="connsiteY6" fmla="*/ 492369 h 2029767"/>
              <a:gd name="connsiteX7" fmla="*/ 43543 w 1068475"/>
              <a:gd name="connsiteY7" fmla="*/ 271305 h 2029767"/>
              <a:gd name="connsiteX8" fmla="*/ 204316 w 1068475"/>
              <a:gd name="connsiteY8" fmla="*/ 0 h 2029767"/>
              <a:gd name="connsiteX0" fmla="*/ 1056752 w 1056752"/>
              <a:gd name="connsiteY0" fmla="*/ 1979525 h 1979525"/>
              <a:gd name="connsiteX1" fmla="*/ 624673 w 1056752"/>
              <a:gd name="connsiteY1" fmla="*/ 1718267 h 1979525"/>
              <a:gd name="connsiteX2" fmla="*/ 775398 w 1056752"/>
              <a:gd name="connsiteY2" fmla="*/ 1426865 h 1979525"/>
              <a:gd name="connsiteX3" fmla="*/ 373464 w 1056752"/>
              <a:gd name="connsiteY3" fmla="*/ 1215850 h 1979525"/>
              <a:gd name="connsiteX4" fmla="*/ 544286 w 1056752"/>
              <a:gd name="connsiteY4" fmla="*/ 944544 h 1979525"/>
              <a:gd name="connsiteX5" fmla="*/ 192593 w 1056752"/>
              <a:gd name="connsiteY5" fmla="*/ 723481 h 1979525"/>
              <a:gd name="connsiteX6" fmla="*/ 453851 w 1056752"/>
              <a:gd name="connsiteY6" fmla="*/ 442127 h 1979525"/>
              <a:gd name="connsiteX7" fmla="*/ 31820 w 1056752"/>
              <a:gd name="connsiteY7" fmla="*/ 221063 h 1979525"/>
              <a:gd name="connsiteX8" fmla="*/ 262931 w 1056752"/>
              <a:gd name="connsiteY8" fmla="*/ 0 h 1979525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2728" h="2230873">
                <a:moveTo>
                  <a:pt x="1072728" y="2230873"/>
                </a:moveTo>
                <a:cubicBezTo>
                  <a:pt x="880134" y="2146299"/>
                  <a:pt x="687541" y="2061725"/>
                  <a:pt x="640649" y="1969615"/>
                </a:cubicBezTo>
                <a:cubicBezTo>
                  <a:pt x="593757" y="1877505"/>
                  <a:pt x="833242" y="1761949"/>
                  <a:pt x="791374" y="1678213"/>
                </a:cubicBezTo>
                <a:cubicBezTo>
                  <a:pt x="749506" y="1594477"/>
                  <a:pt x="427959" y="1547585"/>
                  <a:pt x="389440" y="1467198"/>
                </a:cubicBezTo>
                <a:cubicBezTo>
                  <a:pt x="350921" y="1386811"/>
                  <a:pt x="590407" y="1277953"/>
                  <a:pt x="560262" y="1195892"/>
                </a:cubicBezTo>
                <a:cubicBezTo>
                  <a:pt x="530117" y="1113831"/>
                  <a:pt x="223641" y="1058565"/>
                  <a:pt x="208569" y="974829"/>
                </a:cubicBezTo>
                <a:cubicBezTo>
                  <a:pt x="193497" y="891093"/>
                  <a:pt x="496622" y="777211"/>
                  <a:pt x="469827" y="693475"/>
                </a:cubicBezTo>
                <a:cubicBezTo>
                  <a:pt x="443032" y="609739"/>
                  <a:pt x="95593" y="587990"/>
                  <a:pt x="47796" y="472411"/>
                </a:cubicBezTo>
                <a:cubicBezTo>
                  <a:pt x="-1" y="356832"/>
                  <a:pt x="347992" y="425220"/>
                  <a:pt x="183046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 20"/>
          <p:cNvSpPr/>
          <p:nvPr/>
        </p:nvSpPr>
        <p:spPr bwMode="auto">
          <a:xfrm rot="6320531">
            <a:off x="7641507" y="1990564"/>
            <a:ext cx="403121" cy="838342"/>
          </a:xfrm>
          <a:custGeom>
            <a:avLst/>
            <a:gdLst>
              <a:gd name="connsiteX0" fmla="*/ 1068475 w 1068475"/>
              <a:gd name="connsiteY0" fmla="*/ 2029767 h 2029767"/>
              <a:gd name="connsiteX1" fmla="*/ 636396 w 1068475"/>
              <a:gd name="connsiteY1" fmla="*/ 1768509 h 2029767"/>
              <a:gd name="connsiteX2" fmla="*/ 787121 w 1068475"/>
              <a:gd name="connsiteY2" fmla="*/ 1477107 h 2029767"/>
              <a:gd name="connsiteX3" fmla="*/ 385187 w 1068475"/>
              <a:gd name="connsiteY3" fmla="*/ 1266092 h 2029767"/>
              <a:gd name="connsiteX4" fmla="*/ 556009 w 1068475"/>
              <a:gd name="connsiteY4" fmla="*/ 994786 h 2029767"/>
              <a:gd name="connsiteX5" fmla="*/ 204316 w 1068475"/>
              <a:gd name="connsiteY5" fmla="*/ 773723 h 2029767"/>
              <a:gd name="connsiteX6" fmla="*/ 465574 w 1068475"/>
              <a:gd name="connsiteY6" fmla="*/ 492369 h 2029767"/>
              <a:gd name="connsiteX7" fmla="*/ 43543 w 1068475"/>
              <a:gd name="connsiteY7" fmla="*/ 271305 h 2029767"/>
              <a:gd name="connsiteX8" fmla="*/ 204316 w 1068475"/>
              <a:gd name="connsiteY8" fmla="*/ 0 h 2029767"/>
              <a:gd name="connsiteX0" fmla="*/ 1056752 w 1056752"/>
              <a:gd name="connsiteY0" fmla="*/ 1979525 h 1979525"/>
              <a:gd name="connsiteX1" fmla="*/ 624673 w 1056752"/>
              <a:gd name="connsiteY1" fmla="*/ 1718267 h 1979525"/>
              <a:gd name="connsiteX2" fmla="*/ 775398 w 1056752"/>
              <a:gd name="connsiteY2" fmla="*/ 1426865 h 1979525"/>
              <a:gd name="connsiteX3" fmla="*/ 373464 w 1056752"/>
              <a:gd name="connsiteY3" fmla="*/ 1215850 h 1979525"/>
              <a:gd name="connsiteX4" fmla="*/ 544286 w 1056752"/>
              <a:gd name="connsiteY4" fmla="*/ 944544 h 1979525"/>
              <a:gd name="connsiteX5" fmla="*/ 192593 w 1056752"/>
              <a:gd name="connsiteY5" fmla="*/ 723481 h 1979525"/>
              <a:gd name="connsiteX6" fmla="*/ 453851 w 1056752"/>
              <a:gd name="connsiteY6" fmla="*/ 442127 h 1979525"/>
              <a:gd name="connsiteX7" fmla="*/ 31820 w 1056752"/>
              <a:gd name="connsiteY7" fmla="*/ 221063 h 1979525"/>
              <a:gd name="connsiteX8" fmla="*/ 262931 w 1056752"/>
              <a:gd name="connsiteY8" fmla="*/ 0 h 1979525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2728" h="2230873">
                <a:moveTo>
                  <a:pt x="1072728" y="2230873"/>
                </a:moveTo>
                <a:cubicBezTo>
                  <a:pt x="880134" y="2146299"/>
                  <a:pt x="687541" y="2061725"/>
                  <a:pt x="640649" y="1969615"/>
                </a:cubicBezTo>
                <a:cubicBezTo>
                  <a:pt x="593757" y="1877505"/>
                  <a:pt x="833242" y="1761949"/>
                  <a:pt x="791374" y="1678213"/>
                </a:cubicBezTo>
                <a:cubicBezTo>
                  <a:pt x="749506" y="1594477"/>
                  <a:pt x="427959" y="1547585"/>
                  <a:pt x="389440" y="1467198"/>
                </a:cubicBezTo>
                <a:cubicBezTo>
                  <a:pt x="350921" y="1386811"/>
                  <a:pt x="590407" y="1277953"/>
                  <a:pt x="560262" y="1195892"/>
                </a:cubicBezTo>
                <a:cubicBezTo>
                  <a:pt x="530117" y="1113831"/>
                  <a:pt x="223641" y="1058565"/>
                  <a:pt x="208569" y="974829"/>
                </a:cubicBezTo>
                <a:cubicBezTo>
                  <a:pt x="193497" y="891093"/>
                  <a:pt x="496622" y="777211"/>
                  <a:pt x="469827" y="693475"/>
                </a:cubicBezTo>
                <a:cubicBezTo>
                  <a:pt x="443032" y="609739"/>
                  <a:pt x="95593" y="587990"/>
                  <a:pt x="47796" y="472411"/>
                </a:cubicBezTo>
                <a:cubicBezTo>
                  <a:pt x="-1" y="356832"/>
                  <a:pt x="347992" y="425220"/>
                  <a:pt x="183046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reeform 21"/>
          <p:cNvSpPr/>
          <p:nvPr/>
        </p:nvSpPr>
        <p:spPr bwMode="auto">
          <a:xfrm rot="7097450">
            <a:off x="7454844" y="2520907"/>
            <a:ext cx="403121" cy="704630"/>
          </a:xfrm>
          <a:custGeom>
            <a:avLst/>
            <a:gdLst>
              <a:gd name="connsiteX0" fmla="*/ 1068475 w 1068475"/>
              <a:gd name="connsiteY0" fmla="*/ 2029767 h 2029767"/>
              <a:gd name="connsiteX1" fmla="*/ 636396 w 1068475"/>
              <a:gd name="connsiteY1" fmla="*/ 1768509 h 2029767"/>
              <a:gd name="connsiteX2" fmla="*/ 787121 w 1068475"/>
              <a:gd name="connsiteY2" fmla="*/ 1477107 h 2029767"/>
              <a:gd name="connsiteX3" fmla="*/ 385187 w 1068475"/>
              <a:gd name="connsiteY3" fmla="*/ 1266092 h 2029767"/>
              <a:gd name="connsiteX4" fmla="*/ 556009 w 1068475"/>
              <a:gd name="connsiteY4" fmla="*/ 994786 h 2029767"/>
              <a:gd name="connsiteX5" fmla="*/ 204316 w 1068475"/>
              <a:gd name="connsiteY5" fmla="*/ 773723 h 2029767"/>
              <a:gd name="connsiteX6" fmla="*/ 465574 w 1068475"/>
              <a:gd name="connsiteY6" fmla="*/ 492369 h 2029767"/>
              <a:gd name="connsiteX7" fmla="*/ 43543 w 1068475"/>
              <a:gd name="connsiteY7" fmla="*/ 271305 h 2029767"/>
              <a:gd name="connsiteX8" fmla="*/ 204316 w 1068475"/>
              <a:gd name="connsiteY8" fmla="*/ 0 h 2029767"/>
              <a:gd name="connsiteX0" fmla="*/ 1056752 w 1056752"/>
              <a:gd name="connsiteY0" fmla="*/ 1979525 h 1979525"/>
              <a:gd name="connsiteX1" fmla="*/ 624673 w 1056752"/>
              <a:gd name="connsiteY1" fmla="*/ 1718267 h 1979525"/>
              <a:gd name="connsiteX2" fmla="*/ 775398 w 1056752"/>
              <a:gd name="connsiteY2" fmla="*/ 1426865 h 1979525"/>
              <a:gd name="connsiteX3" fmla="*/ 373464 w 1056752"/>
              <a:gd name="connsiteY3" fmla="*/ 1215850 h 1979525"/>
              <a:gd name="connsiteX4" fmla="*/ 544286 w 1056752"/>
              <a:gd name="connsiteY4" fmla="*/ 944544 h 1979525"/>
              <a:gd name="connsiteX5" fmla="*/ 192593 w 1056752"/>
              <a:gd name="connsiteY5" fmla="*/ 723481 h 1979525"/>
              <a:gd name="connsiteX6" fmla="*/ 453851 w 1056752"/>
              <a:gd name="connsiteY6" fmla="*/ 442127 h 1979525"/>
              <a:gd name="connsiteX7" fmla="*/ 31820 w 1056752"/>
              <a:gd name="connsiteY7" fmla="*/ 221063 h 1979525"/>
              <a:gd name="connsiteX8" fmla="*/ 262931 w 1056752"/>
              <a:gd name="connsiteY8" fmla="*/ 0 h 1979525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2728" h="2230873">
                <a:moveTo>
                  <a:pt x="1072728" y="2230873"/>
                </a:moveTo>
                <a:cubicBezTo>
                  <a:pt x="880134" y="2146299"/>
                  <a:pt x="687541" y="2061725"/>
                  <a:pt x="640649" y="1969615"/>
                </a:cubicBezTo>
                <a:cubicBezTo>
                  <a:pt x="593757" y="1877505"/>
                  <a:pt x="833242" y="1761949"/>
                  <a:pt x="791374" y="1678213"/>
                </a:cubicBezTo>
                <a:cubicBezTo>
                  <a:pt x="749506" y="1594477"/>
                  <a:pt x="427959" y="1547585"/>
                  <a:pt x="389440" y="1467198"/>
                </a:cubicBezTo>
                <a:cubicBezTo>
                  <a:pt x="350921" y="1386811"/>
                  <a:pt x="590407" y="1277953"/>
                  <a:pt x="560262" y="1195892"/>
                </a:cubicBezTo>
                <a:cubicBezTo>
                  <a:pt x="530117" y="1113831"/>
                  <a:pt x="223641" y="1058565"/>
                  <a:pt x="208569" y="974829"/>
                </a:cubicBezTo>
                <a:cubicBezTo>
                  <a:pt x="193497" y="891093"/>
                  <a:pt x="496622" y="777211"/>
                  <a:pt x="469827" y="693475"/>
                </a:cubicBezTo>
                <a:cubicBezTo>
                  <a:pt x="443032" y="609739"/>
                  <a:pt x="95593" y="587990"/>
                  <a:pt x="47796" y="472411"/>
                </a:cubicBezTo>
                <a:cubicBezTo>
                  <a:pt x="-1" y="356832"/>
                  <a:pt x="347992" y="425220"/>
                  <a:pt x="183046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 bwMode="auto">
          <a:xfrm rot="19555653">
            <a:off x="6176773" y="1558765"/>
            <a:ext cx="403121" cy="838342"/>
          </a:xfrm>
          <a:custGeom>
            <a:avLst/>
            <a:gdLst>
              <a:gd name="connsiteX0" fmla="*/ 1068475 w 1068475"/>
              <a:gd name="connsiteY0" fmla="*/ 2029767 h 2029767"/>
              <a:gd name="connsiteX1" fmla="*/ 636396 w 1068475"/>
              <a:gd name="connsiteY1" fmla="*/ 1768509 h 2029767"/>
              <a:gd name="connsiteX2" fmla="*/ 787121 w 1068475"/>
              <a:gd name="connsiteY2" fmla="*/ 1477107 h 2029767"/>
              <a:gd name="connsiteX3" fmla="*/ 385187 w 1068475"/>
              <a:gd name="connsiteY3" fmla="*/ 1266092 h 2029767"/>
              <a:gd name="connsiteX4" fmla="*/ 556009 w 1068475"/>
              <a:gd name="connsiteY4" fmla="*/ 994786 h 2029767"/>
              <a:gd name="connsiteX5" fmla="*/ 204316 w 1068475"/>
              <a:gd name="connsiteY5" fmla="*/ 773723 h 2029767"/>
              <a:gd name="connsiteX6" fmla="*/ 465574 w 1068475"/>
              <a:gd name="connsiteY6" fmla="*/ 492369 h 2029767"/>
              <a:gd name="connsiteX7" fmla="*/ 43543 w 1068475"/>
              <a:gd name="connsiteY7" fmla="*/ 271305 h 2029767"/>
              <a:gd name="connsiteX8" fmla="*/ 204316 w 1068475"/>
              <a:gd name="connsiteY8" fmla="*/ 0 h 2029767"/>
              <a:gd name="connsiteX0" fmla="*/ 1056752 w 1056752"/>
              <a:gd name="connsiteY0" fmla="*/ 1979525 h 1979525"/>
              <a:gd name="connsiteX1" fmla="*/ 624673 w 1056752"/>
              <a:gd name="connsiteY1" fmla="*/ 1718267 h 1979525"/>
              <a:gd name="connsiteX2" fmla="*/ 775398 w 1056752"/>
              <a:gd name="connsiteY2" fmla="*/ 1426865 h 1979525"/>
              <a:gd name="connsiteX3" fmla="*/ 373464 w 1056752"/>
              <a:gd name="connsiteY3" fmla="*/ 1215850 h 1979525"/>
              <a:gd name="connsiteX4" fmla="*/ 544286 w 1056752"/>
              <a:gd name="connsiteY4" fmla="*/ 944544 h 1979525"/>
              <a:gd name="connsiteX5" fmla="*/ 192593 w 1056752"/>
              <a:gd name="connsiteY5" fmla="*/ 723481 h 1979525"/>
              <a:gd name="connsiteX6" fmla="*/ 453851 w 1056752"/>
              <a:gd name="connsiteY6" fmla="*/ 442127 h 1979525"/>
              <a:gd name="connsiteX7" fmla="*/ 31820 w 1056752"/>
              <a:gd name="connsiteY7" fmla="*/ 221063 h 1979525"/>
              <a:gd name="connsiteX8" fmla="*/ 262931 w 1056752"/>
              <a:gd name="connsiteY8" fmla="*/ 0 h 1979525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2728" h="2230873">
                <a:moveTo>
                  <a:pt x="1072728" y="2230873"/>
                </a:moveTo>
                <a:cubicBezTo>
                  <a:pt x="880134" y="2146299"/>
                  <a:pt x="687541" y="2061725"/>
                  <a:pt x="640649" y="1969615"/>
                </a:cubicBezTo>
                <a:cubicBezTo>
                  <a:pt x="593757" y="1877505"/>
                  <a:pt x="833242" y="1761949"/>
                  <a:pt x="791374" y="1678213"/>
                </a:cubicBezTo>
                <a:cubicBezTo>
                  <a:pt x="749506" y="1594477"/>
                  <a:pt x="427959" y="1547585"/>
                  <a:pt x="389440" y="1467198"/>
                </a:cubicBezTo>
                <a:cubicBezTo>
                  <a:pt x="350921" y="1386811"/>
                  <a:pt x="590407" y="1277953"/>
                  <a:pt x="560262" y="1195892"/>
                </a:cubicBezTo>
                <a:cubicBezTo>
                  <a:pt x="530117" y="1113831"/>
                  <a:pt x="223641" y="1058565"/>
                  <a:pt x="208569" y="974829"/>
                </a:cubicBezTo>
                <a:cubicBezTo>
                  <a:pt x="193497" y="891093"/>
                  <a:pt x="496622" y="777211"/>
                  <a:pt x="469827" y="693475"/>
                </a:cubicBezTo>
                <a:cubicBezTo>
                  <a:pt x="443032" y="609739"/>
                  <a:pt x="95593" y="587990"/>
                  <a:pt x="47796" y="472411"/>
                </a:cubicBezTo>
                <a:cubicBezTo>
                  <a:pt x="-1" y="356832"/>
                  <a:pt x="347992" y="425220"/>
                  <a:pt x="183046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reeform 24"/>
          <p:cNvSpPr/>
          <p:nvPr/>
        </p:nvSpPr>
        <p:spPr bwMode="auto">
          <a:xfrm rot="18000000">
            <a:off x="5968536" y="1748258"/>
            <a:ext cx="403121" cy="1025951"/>
          </a:xfrm>
          <a:custGeom>
            <a:avLst/>
            <a:gdLst>
              <a:gd name="connsiteX0" fmla="*/ 1068475 w 1068475"/>
              <a:gd name="connsiteY0" fmla="*/ 2029767 h 2029767"/>
              <a:gd name="connsiteX1" fmla="*/ 636396 w 1068475"/>
              <a:gd name="connsiteY1" fmla="*/ 1768509 h 2029767"/>
              <a:gd name="connsiteX2" fmla="*/ 787121 w 1068475"/>
              <a:gd name="connsiteY2" fmla="*/ 1477107 h 2029767"/>
              <a:gd name="connsiteX3" fmla="*/ 385187 w 1068475"/>
              <a:gd name="connsiteY3" fmla="*/ 1266092 h 2029767"/>
              <a:gd name="connsiteX4" fmla="*/ 556009 w 1068475"/>
              <a:gd name="connsiteY4" fmla="*/ 994786 h 2029767"/>
              <a:gd name="connsiteX5" fmla="*/ 204316 w 1068475"/>
              <a:gd name="connsiteY5" fmla="*/ 773723 h 2029767"/>
              <a:gd name="connsiteX6" fmla="*/ 465574 w 1068475"/>
              <a:gd name="connsiteY6" fmla="*/ 492369 h 2029767"/>
              <a:gd name="connsiteX7" fmla="*/ 43543 w 1068475"/>
              <a:gd name="connsiteY7" fmla="*/ 271305 h 2029767"/>
              <a:gd name="connsiteX8" fmla="*/ 204316 w 1068475"/>
              <a:gd name="connsiteY8" fmla="*/ 0 h 2029767"/>
              <a:gd name="connsiteX0" fmla="*/ 1056752 w 1056752"/>
              <a:gd name="connsiteY0" fmla="*/ 1979525 h 1979525"/>
              <a:gd name="connsiteX1" fmla="*/ 624673 w 1056752"/>
              <a:gd name="connsiteY1" fmla="*/ 1718267 h 1979525"/>
              <a:gd name="connsiteX2" fmla="*/ 775398 w 1056752"/>
              <a:gd name="connsiteY2" fmla="*/ 1426865 h 1979525"/>
              <a:gd name="connsiteX3" fmla="*/ 373464 w 1056752"/>
              <a:gd name="connsiteY3" fmla="*/ 1215850 h 1979525"/>
              <a:gd name="connsiteX4" fmla="*/ 544286 w 1056752"/>
              <a:gd name="connsiteY4" fmla="*/ 944544 h 1979525"/>
              <a:gd name="connsiteX5" fmla="*/ 192593 w 1056752"/>
              <a:gd name="connsiteY5" fmla="*/ 723481 h 1979525"/>
              <a:gd name="connsiteX6" fmla="*/ 453851 w 1056752"/>
              <a:gd name="connsiteY6" fmla="*/ 442127 h 1979525"/>
              <a:gd name="connsiteX7" fmla="*/ 31820 w 1056752"/>
              <a:gd name="connsiteY7" fmla="*/ 221063 h 1979525"/>
              <a:gd name="connsiteX8" fmla="*/ 262931 w 1056752"/>
              <a:gd name="connsiteY8" fmla="*/ 0 h 1979525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2728" h="2230873">
                <a:moveTo>
                  <a:pt x="1072728" y="2230873"/>
                </a:moveTo>
                <a:cubicBezTo>
                  <a:pt x="880134" y="2146299"/>
                  <a:pt x="687541" y="2061725"/>
                  <a:pt x="640649" y="1969615"/>
                </a:cubicBezTo>
                <a:cubicBezTo>
                  <a:pt x="593757" y="1877505"/>
                  <a:pt x="833242" y="1761949"/>
                  <a:pt x="791374" y="1678213"/>
                </a:cubicBezTo>
                <a:cubicBezTo>
                  <a:pt x="749506" y="1594477"/>
                  <a:pt x="427959" y="1547585"/>
                  <a:pt x="389440" y="1467198"/>
                </a:cubicBezTo>
                <a:cubicBezTo>
                  <a:pt x="350921" y="1386811"/>
                  <a:pt x="590407" y="1277953"/>
                  <a:pt x="560262" y="1195892"/>
                </a:cubicBezTo>
                <a:cubicBezTo>
                  <a:pt x="530117" y="1113831"/>
                  <a:pt x="223641" y="1058565"/>
                  <a:pt x="208569" y="974829"/>
                </a:cubicBezTo>
                <a:cubicBezTo>
                  <a:pt x="193497" y="891093"/>
                  <a:pt x="496622" y="777211"/>
                  <a:pt x="469827" y="693475"/>
                </a:cubicBezTo>
                <a:cubicBezTo>
                  <a:pt x="443032" y="609739"/>
                  <a:pt x="95593" y="587990"/>
                  <a:pt x="47796" y="472411"/>
                </a:cubicBezTo>
                <a:cubicBezTo>
                  <a:pt x="-1" y="356832"/>
                  <a:pt x="347992" y="425220"/>
                  <a:pt x="183046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reeform 25"/>
          <p:cNvSpPr/>
          <p:nvPr/>
        </p:nvSpPr>
        <p:spPr bwMode="auto">
          <a:xfrm rot="16552736">
            <a:off x="6159839" y="2871102"/>
            <a:ext cx="403121" cy="838342"/>
          </a:xfrm>
          <a:custGeom>
            <a:avLst/>
            <a:gdLst>
              <a:gd name="connsiteX0" fmla="*/ 1068475 w 1068475"/>
              <a:gd name="connsiteY0" fmla="*/ 2029767 h 2029767"/>
              <a:gd name="connsiteX1" fmla="*/ 636396 w 1068475"/>
              <a:gd name="connsiteY1" fmla="*/ 1768509 h 2029767"/>
              <a:gd name="connsiteX2" fmla="*/ 787121 w 1068475"/>
              <a:gd name="connsiteY2" fmla="*/ 1477107 h 2029767"/>
              <a:gd name="connsiteX3" fmla="*/ 385187 w 1068475"/>
              <a:gd name="connsiteY3" fmla="*/ 1266092 h 2029767"/>
              <a:gd name="connsiteX4" fmla="*/ 556009 w 1068475"/>
              <a:gd name="connsiteY4" fmla="*/ 994786 h 2029767"/>
              <a:gd name="connsiteX5" fmla="*/ 204316 w 1068475"/>
              <a:gd name="connsiteY5" fmla="*/ 773723 h 2029767"/>
              <a:gd name="connsiteX6" fmla="*/ 465574 w 1068475"/>
              <a:gd name="connsiteY6" fmla="*/ 492369 h 2029767"/>
              <a:gd name="connsiteX7" fmla="*/ 43543 w 1068475"/>
              <a:gd name="connsiteY7" fmla="*/ 271305 h 2029767"/>
              <a:gd name="connsiteX8" fmla="*/ 204316 w 1068475"/>
              <a:gd name="connsiteY8" fmla="*/ 0 h 2029767"/>
              <a:gd name="connsiteX0" fmla="*/ 1056752 w 1056752"/>
              <a:gd name="connsiteY0" fmla="*/ 1979525 h 1979525"/>
              <a:gd name="connsiteX1" fmla="*/ 624673 w 1056752"/>
              <a:gd name="connsiteY1" fmla="*/ 1718267 h 1979525"/>
              <a:gd name="connsiteX2" fmla="*/ 775398 w 1056752"/>
              <a:gd name="connsiteY2" fmla="*/ 1426865 h 1979525"/>
              <a:gd name="connsiteX3" fmla="*/ 373464 w 1056752"/>
              <a:gd name="connsiteY3" fmla="*/ 1215850 h 1979525"/>
              <a:gd name="connsiteX4" fmla="*/ 544286 w 1056752"/>
              <a:gd name="connsiteY4" fmla="*/ 944544 h 1979525"/>
              <a:gd name="connsiteX5" fmla="*/ 192593 w 1056752"/>
              <a:gd name="connsiteY5" fmla="*/ 723481 h 1979525"/>
              <a:gd name="connsiteX6" fmla="*/ 453851 w 1056752"/>
              <a:gd name="connsiteY6" fmla="*/ 442127 h 1979525"/>
              <a:gd name="connsiteX7" fmla="*/ 31820 w 1056752"/>
              <a:gd name="connsiteY7" fmla="*/ 221063 h 1979525"/>
              <a:gd name="connsiteX8" fmla="*/ 262931 w 1056752"/>
              <a:gd name="connsiteY8" fmla="*/ 0 h 1979525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68475 w 1068475"/>
              <a:gd name="connsiteY0" fmla="*/ 2009670 h 2009670"/>
              <a:gd name="connsiteX1" fmla="*/ 636396 w 1068475"/>
              <a:gd name="connsiteY1" fmla="*/ 1748412 h 2009670"/>
              <a:gd name="connsiteX2" fmla="*/ 787121 w 1068475"/>
              <a:gd name="connsiteY2" fmla="*/ 1457010 h 2009670"/>
              <a:gd name="connsiteX3" fmla="*/ 385187 w 1068475"/>
              <a:gd name="connsiteY3" fmla="*/ 1245995 h 2009670"/>
              <a:gd name="connsiteX4" fmla="*/ 556009 w 1068475"/>
              <a:gd name="connsiteY4" fmla="*/ 974689 h 2009670"/>
              <a:gd name="connsiteX5" fmla="*/ 204316 w 1068475"/>
              <a:gd name="connsiteY5" fmla="*/ 753626 h 2009670"/>
              <a:gd name="connsiteX6" fmla="*/ 465574 w 1068475"/>
              <a:gd name="connsiteY6" fmla="*/ 472272 h 2009670"/>
              <a:gd name="connsiteX7" fmla="*/ 43543 w 1068475"/>
              <a:gd name="connsiteY7" fmla="*/ 251208 h 2009670"/>
              <a:gd name="connsiteX8" fmla="*/ 204315 w 1068475"/>
              <a:gd name="connsiteY8" fmla="*/ 0 h 2009670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1312 w 1071312"/>
              <a:gd name="connsiteY0" fmla="*/ 2128779 h 2128779"/>
              <a:gd name="connsiteX1" fmla="*/ 639233 w 1071312"/>
              <a:gd name="connsiteY1" fmla="*/ 1867521 h 2128779"/>
              <a:gd name="connsiteX2" fmla="*/ 789958 w 1071312"/>
              <a:gd name="connsiteY2" fmla="*/ 1576119 h 2128779"/>
              <a:gd name="connsiteX3" fmla="*/ 388024 w 1071312"/>
              <a:gd name="connsiteY3" fmla="*/ 1365104 h 2128779"/>
              <a:gd name="connsiteX4" fmla="*/ 558846 w 1071312"/>
              <a:gd name="connsiteY4" fmla="*/ 1093798 h 2128779"/>
              <a:gd name="connsiteX5" fmla="*/ 207153 w 1071312"/>
              <a:gd name="connsiteY5" fmla="*/ 872735 h 2128779"/>
              <a:gd name="connsiteX6" fmla="*/ 468411 w 1071312"/>
              <a:gd name="connsiteY6" fmla="*/ 591381 h 2128779"/>
              <a:gd name="connsiteX7" fmla="*/ 46380 w 1071312"/>
              <a:gd name="connsiteY7" fmla="*/ 370317 h 2128779"/>
              <a:gd name="connsiteX8" fmla="*/ 190138 w 1071312"/>
              <a:gd name="connsiteY8" fmla="*/ 0 h 2128779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  <a:gd name="connsiteX0" fmla="*/ 1072728 w 1072728"/>
              <a:gd name="connsiteY0" fmla="*/ 2230873 h 2230873"/>
              <a:gd name="connsiteX1" fmla="*/ 640649 w 1072728"/>
              <a:gd name="connsiteY1" fmla="*/ 1969615 h 2230873"/>
              <a:gd name="connsiteX2" fmla="*/ 791374 w 1072728"/>
              <a:gd name="connsiteY2" fmla="*/ 1678213 h 2230873"/>
              <a:gd name="connsiteX3" fmla="*/ 389440 w 1072728"/>
              <a:gd name="connsiteY3" fmla="*/ 1467198 h 2230873"/>
              <a:gd name="connsiteX4" fmla="*/ 560262 w 1072728"/>
              <a:gd name="connsiteY4" fmla="*/ 1195892 h 2230873"/>
              <a:gd name="connsiteX5" fmla="*/ 208569 w 1072728"/>
              <a:gd name="connsiteY5" fmla="*/ 974829 h 2230873"/>
              <a:gd name="connsiteX6" fmla="*/ 469827 w 1072728"/>
              <a:gd name="connsiteY6" fmla="*/ 693475 h 2230873"/>
              <a:gd name="connsiteX7" fmla="*/ 47796 w 1072728"/>
              <a:gd name="connsiteY7" fmla="*/ 472411 h 2230873"/>
              <a:gd name="connsiteX8" fmla="*/ 183046 w 1072728"/>
              <a:gd name="connsiteY8" fmla="*/ 0 h 22308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72728" h="2230873">
                <a:moveTo>
                  <a:pt x="1072728" y="2230873"/>
                </a:moveTo>
                <a:cubicBezTo>
                  <a:pt x="880134" y="2146299"/>
                  <a:pt x="687541" y="2061725"/>
                  <a:pt x="640649" y="1969615"/>
                </a:cubicBezTo>
                <a:cubicBezTo>
                  <a:pt x="593757" y="1877505"/>
                  <a:pt x="833242" y="1761949"/>
                  <a:pt x="791374" y="1678213"/>
                </a:cubicBezTo>
                <a:cubicBezTo>
                  <a:pt x="749506" y="1594477"/>
                  <a:pt x="427959" y="1547585"/>
                  <a:pt x="389440" y="1467198"/>
                </a:cubicBezTo>
                <a:cubicBezTo>
                  <a:pt x="350921" y="1386811"/>
                  <a:pt x="590407" y="1277953"/>
                  <a:pt x="560262" y="1195892"/>
                </a:cubicBezTo>
                <a:cubicBezTo>
                  <a:pt x="530117" y="1113831"/>
                  <a:pt x="223641" y="1058565"/>
                  <a:pt x="208569" y="974829"/>
                </a:cubicBezTo>
                <a:cubicBezTo>
                  <a:pt x="193497" y="891093"/>
                  <a:pt x="496622" y="777211"/>
                  <a:pt x="469827" y="693475"/>
                </a:cubicBezTo>
                <a:cubicBezTo>
                  <a:pt x="443032" y="609739"/>
                  <a:pt x="95593" y="587990"/>
                  <a:pt x="47796" y="472411"/>
                </a:cubicBezTo>
                <a:cubicBezTo>
                  <a:pt x="-1" y="356832"/>
                  <a:pt x="347992" y="425220"/>
                  <a:pt x="183046" y="0"/>
                </a:cubicBezTo>
              </a:path>
            </a:pathLst>
          </a:cu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539755" y="1744131"/>
            <a:ext cx="15808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Query completion</a:t>
            </a:r>
            <a:br>
              <a:rPr lang="en-US" sz="1400" smtClean="0">
                <a:solidFill>
                  <a:srgbClr val="FF0000"/>
                </a:solidFill>
              </a:rPr>
            </a:br>
            <a:r>
              <a:rPr lang="en-US" sz="1400" smtClean="0">
                <a:solidFill>
                  <a:srgbClr val="FF0000"/>
                </a:solidFill>
              </a:rPr>
              <a:t>time</a:t>
            </a:r>
            <a:endParaRPr lang="en-US" sz="140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161430" y="3073401"/>
            <a:ext cx="7439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smtClean="0">
                <a:solidFill>
                  <a:srgbClr val="FF0000"/>
                </a:solidFill>
              </a:rPr>
              <a:t>Privacy</a:t>
            </a:r>
            <a:br>
              <a:rPr lang="en-US" sz="1400" smtClean="0">
                <a:solidFill>
                  <a:srgbClr val="FF0000"/>
                </a:solidFill>
              </a:rPr>
            </a:br>
            <a:r>
              <a:rPr lang="en-US" sz="1400" smtClean="0">
                <a:solidFill>
                  <a:srgbClr val="FF0000"/>
                </a:solidFill>
              </a:rPr>
              <a:t>budget</a:t>
            </a:r>
            <a:endParaRPr lang="en-US" sz="1400">
              <a:solidFill>
                <a:srgbClr val="FF0000"/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4277475" y="2192193"/>
            <a:ext cx="1595259" cy="917959"/>
            <a:chOff x="4277475" y="2192193"/>
            <a:chExt cx="1595259" cy="917959"/>
          </a:xfrm>
        </p:grpSpPr>
        <p:pic>
          <p:nvPicPr>
            <p:cNvPr id="7" name="Picture 60" descr="MCj0349121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 flipH="1">
              <a:off x="4277475" y="2192193"/>
              <a:ext cx="1009599" cy="917959"/>
            </a:xfrm>
            <a:prstGeom prst="rect">
              <a:avLst/>
            </a:prstGeom>
            <a:noFill/>
          </p:spPr>
        </p:pic>
        <p:sp>
          <p:nvSpPr>
            <p:cNvPr id="30" name="TextBox 29"/>
            <p:cNvSpPr txBox="1"/>
            <p:nvPr/>
          </p:nvSpPr>
          <p:spPr>
            <a:xfrm>
              <a:off x="5109383" y="2717799"/>
              <a:ext cx="763351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Answer</a:t>
              </a:r>
              <a:endParaRPr lang="en-US" sz="140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144548" y="2463797"/>
              <a:ext cx="65915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smtClean="0"/>
                <a:t>Query</a:t>
              </a:r>
              <a:endParaRPr lang="en-US" sz="140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872734" y="2624667"/>
            <a:ext cx="824399" cy="255589"/>
            <a:chOff x="5872734" y="2624667"/>
            <a:chExt cx="824399" cy="255589"/>
          </a:xfrm>
        </p:grpSpPr>
        <p:cxnSp>
          <p:nvCxnSpPr>
            <p:cNvPr id="32" name="Straight Arrow Connector 31"/>
            <p:cNvCxnSpPr>
              <a:endCxn id="30" idx="3"/>
            </p:cNvCxnSpPr>
            <p:nvPr/>
          </p:nvCxnSpPr>
          <p:spPr bwMode="auto">
            <a:xfrm rot="10800000">
              <a:off x="5872734" y="2871689"/>
              <a:ext cx="773600" cy="856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35" name="Straight Arrow Connector 34"/>
            <p:cNvCxnSpPr/>
            <p:nvPr/>
          </p:nvCxnSpPr>
          <p:spPr bwMode="auto">
            <a:xfrm>
              <a:off x="5926667" y="2624667"/>
              <a:ext cx="770466" cy="158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7" name="Group 46"/>
          <p:cNvGrpSpPr/>
          <p:nvPr/>
        </p:nvGrpSpPr>
        <p:grpSpPr>
          <a:xfrm>
            <a:off x="2167468" y="2617789"/>
            <a:ext cx="4521196" cy="252412"/>
            <a:chOff x="1930402" y="204789"/>
            <a:chExt cx="4521196" cy="252412"/>
          </a:xfrm>
        </p:grpSpPr>
        <p:cxnSp>
          <p:nvCxnSpPr>
            <p:cNvPr id="41" name="Straight Arrow Connector 40"/>
            <p:cNvCxnSpPr/>
            <p:nvPr/>
          </p:nvCxnSpPr>
          <p:spPr bwMode="auto">
            <a:xfrm rot="10800000">
              <a:off x="1930402" y="450224"/>
              <a:ext cx="4470398" cy="697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42" name="Straight Arrow Connector 41"/>
            <p:cNvCxnSpPr/>
            <p:nvPr/>
          </p:nvCxnSpPr>
          <p:spPr bwMode="auto">
            <a:xfrm>
              <a:off x="1981200" y="204789"/>
              <a:ext cx="4470398" cy="158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cxnSp>
        <p:nvCxnSpPr>
          <p:cNvPr id="52" name="Straight Arrow Connector 51"/>
          <p:cNvCxnSpPr/>
          <p:nvPr/>
        </p:nvCxnSpPr>
        <p:spPr bwMode="auto">
          <a:xfrm rot="10800000">
            <a:off x="2472268" y="2082800"/>
            <a:ext cx="4233335" cy="3048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3" name="Straight Arrow Connector 52"/>
          <p:cNvCxnSpPr/>
          <p:nvPr/>
        </p:nvCxnSpPr>
        <p:spPr bwMode="auto">
          <a:xfrm rot="10800000" flipV="1">
            <a:off x="2590800" y="3124199"/>
            <a:ext cx="4191004" cy="287867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7" name="Arc 56"/>
          <p:cNvSpPr/>
          <p:nvPr/>
        </p:nvSpPr>
        <p:spPr bwMode="auto">
          <a:xfrm>
            <a:off x="5562600" y="372534"/>
            <a:ext cx="3462867" cy="3327400"/>
          </a:xfrm>
          <a:prstGeom prst="arc">
            <a:avLst>
              <a:gd name="adj1" fmla="val 11289103"/>
              <a:gd name="adj2" fmla="val 6805353"/>
            </a:avLst>
          </a:prstGeom>
          <a:noFill/>
          <a:ln w="190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6220082" y="0"/>
            <a:ext cx="210403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Short-range channels</a:t>
            </a:r>
            <a:endParaRPr lang="en-US" sz="16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-4.07407E-6 L -0.39722 -4.07407E-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9" y="0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0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1.11111E-6 L -0.35643 -1.11111E-6 " pathEditMode="relative" rAng="0" ptsTypes="AA">
                                      <p:cBhvr>
                                        <p:cTn id="8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" y="0"/>
                                    </p:animMotion>
                                  </p:childTnLst>
                                </p:cTn>
                              </p:par>
                              <p:par>
                                <p:cTn id="86" presetID="35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59259E-6 L -0.36388 0.01111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2" y="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/>
      <p:bldP spid="13" grpId="1"/>
      <p:bldP spid="14" grpId="0"/>
      <p:bldP spid="14" grpId="1"/>
      <p:bldP spid="15" grpId="0"/>
      <p:bldP spid="15" grpId="1"/>
      <p:bldP spid="16" grpId="0"/>
      <p:bldP spid="16" grpId="1"/>
      <p:bldP spid="17" grpId="0"/>
      <p:bldP spid="17" grpId="1"/>
      <p:bldP spid="18" grpId="0"/>
      <p:bldP spid="18" grpId="1"/>
      <p:bldP spid="19" grpId="0" animBg="1"/>
      <p:bldP spid="19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5" grpId="0" animBg="1"/>
      <p:bldP spid="25" grpId="1" animBg="1"/>
      <p:bldP spid="26" grpId="0" animBg="1"/>
      <p:bldP spid="26" grpId="1" animBg="1"/>
      <p:bldP spid="28" grpId="0"/>
      <p:bldP spid="28" grpId="1"/>
      <p:bldP spid="29" grpId="0"/>
      <p:bldP spid="29" grpId="1"/>
      <p:bldP spid="57" grpId="0" animBg="1"/>
      <p:bldP spid="57" grpId="1" animBg="1"/>
      <p:bldP spid="58" grpId="0"/>
      <p:bldP spid="58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approach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smtClean="0"/>
              <a:t>We can close the remaining channels completely through a combination of systems and PL techniques</a:t>
            </a:r>
            <a:endParaRPr lang="en-US" sz="1600"/>
          </a:p>
          <a:p>
            <a:endParaRPr lang="en-US" sz="2400" smtClean="0"/>
          </a:p>
          <a:p>
            <a:r>
              <a:rPr lang="en-US" sz="2400" smtClean="0">
                <a:solidFill>
                  <a:srgbClr val="FF6600"/>
                </a:solidFill>
              </a:rPr>
              <a:t>Language design </a:t>
            </a:r>
            <a:r>
              <a:rPr lang="en-US" sz="2400" smtClean="0"/>
              <a:t>rules out state attacks etc.</a:t>
            </a:r>
          </a:p>
          <a:p>
            <a:pPr lvl="1"/>
            <a:r>
              <a:rPr lang="en-US" sz="1600" smtClean="0"/>
              <a:t>Example: Simply don't allow global variables!</a:t>
            </a:r>
          </a:p>
          <a:p>
            <a:pPr lvl="1"/>
            <a:endParaRPr lang="en-US" sz="1600" smtClean="0"/>
          </a:p>
          <a:p>
            <a:r>
              <a:rPr lang="en-US" sz="2400" smtClean="0">
                <a:solidFill>
                  <a:srgbClr val="FF6600"/>
                </a:solidFill>
              </a:rPr>
              <a:t>Program analysis </a:t>
            </a:r>
            <a:r>
              <a:rPr lang="en-US" sz="2400" smtClean="0"/>
              <a:t>closes the budget channel</a:t>
            </a:r>
          </a:p>
          <a:p>
            <a:pPr lvl="1"/>
            <a:r>
              <a:rPr lang="en-US" sz="1600" smtClean="0"/>
              <a:t>Idea: Statically determine the 'cost' of a query before running it</a:t>
            </a:r>
          </a:p>
          <a:p>
            <a:pPr lvl="1"/>
            <a:r>
              <a:rPr lang="en-US" sz="1600" smtClean="0"/>
              <a:t>Uses a novel type system [Reed and Pierce]</a:t>
            </a:r>
          </a:p>
          <a:p>
            <a:endParaRPr lang="en-US" sz="2400" smtClean="0"/>
          </a:p>
          <a:p>
            <a:r>
              <a:rPr lang="en-US" sz="2400" smtClean="0">
                <a:solidFill>
                  <a:srgbClr val="FF6600"/>
                </a:solidFill>
              </a:rPr>
              <a:t>Special runtime </a:t>
            </a:r>
            <a:r>
              <a:rPr lang="en-US" sz="2400" smtClean="0"/>
              <a:t>to close the timing channel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Right Brace 5"/>
          <p:cNvSpPr/>
          <p:nvPr/>
        </p:nvSpPr>
        <p:spPr bwMode="auto">
          <a:xfrm>
            <a:off x="7662333" y="2929467"/>
            <a:ext cx="203200" cy="2150533"/>
          </a:xfrm>
          <a:prstGeom prst="rightBrace">
            <a:avLst/>
          </a:prstGeom>
          <a:noFill/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7942702" y="3606800"/>
            <a:ext cx="7923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Details</a:t>
            </a:r>
            <a:br>
              <a:rPr lang="en-US" sz="1600" smtClean="0">
                <a:solidFill>
                  <a:srgbClr val="FF0000"/>
                </a:solidFill>
              </a:rPr>
            </a:br>
            <a:r>
              <a:rPr lang="en-US" sz="1600" smtClean="0">
                <a:solidFill>
                  <a:srgbClr val="FF0000"/>
                </a:solidFill>
              </a:rPr>
              <a:t>in the</a:t>
            </a:r>
            <a:br>
              <a:rPr lang="en-US" sz="1600" smtClean="0">
                <a:solidFill>
                  <a:srgbClr val="FF0000"/>
                </a:solidFill>
              </a:rPr>
            </a:br>
            <a:r>
              <a:rPr lang="en-US" sz="1600" smtClean="0">
                <a:solidFill>
                  <a:srgbClr val="FF0000"/>
                </a:solidFill>
              </a:rPr>
              <a:t>paper</a:t>
            </a:r>
            <a:endParaRPr lang="en-US" sz="1600">
              <a:solidFill>
                <a:srgbClr val="FF0000"/>
              </a:solidFill>
            </a:endParaRPr>
          </a:p>
        </p:txBody>
      </p:sp>
      <p:grpSp>
        <p:nvGrpSpPr>
          <p:cNvPr id="8" name="Group 6"/>
          <p:cNvGrpSpPr/>
          <p:nvPr/>
        </p:nvGrpSpPr>
        <p:grpSpPr>
          <a:xfrm>
            <a:off x="7359428" y="5418093"/>
            <a:ext cx="698320" cy="419100"/>
            <a:chOff x="6143624" y="2514600"/>
            <a:chExt cx="698320" cy="419100"/>
          </a:xfrm>
        </p:grpSpPr>
        <p:sp>
          <p:nvSpPr>
            <p:cNvPr id="9" name="Right Arrow 8"/>
            <p:cNvSpPr/>
            <p:nvPr/>
          </p:nvSpPr>
          <p:spPr bwMode="auto">
            <a:xfrm rot="10800000">
              <a:off x="6143624" y="2514600"/>
              <a:ext cx="695325" cy="419100"/>
            </a:xfrm>
            <a:prstGeom prst="rightArrow">
              <a:avLst/>
            </a:prstGeom>
            <a:solidFill>
              <a:srgbClr val="FF99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15838" y="2600326"/>
              <a:ext cx="5261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smtClean="0">
                  <a:latin typeface="Arial" pitchFamily="34" charset="0"/>
                  <a:cs typeface="Arial" pitchFamily="34" charset="0"/>
                </a:rPr>
                <a:t>NEXT</a:t>
              </a:r>
              <a:endParaRPr lang="en-US" sz="100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29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300"/>
                            </p:stCondLst>
                            <p:childTnLst>
                              <p:par>
                                <p:cTn id="47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Plugging the timing channel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577459"/>
            <a:ext cx="7772400" cy="4744416"/>
          </a:xfrm>
        </p:spPr>
        <p:txBody>
          <a:bodyPr/>
          <a:lstStyle/>
          <a:p>
            <a:r>
              <a:rPr lang="en-US" smtClean="0"/>
              <a:t>How to avoid leaking information via query completion time?</a:t>
            </a:r>
          </a:p>
          <a:p>
            <a:pPr lvl="1"/>
            <a:r>
              <a:rPr lang="en-US" smtClean="0"/>
              <a:t>Could treat time as an additional output</a:t>
            </a:r>
          </a:p>
          <a:p>
            <a:pPr lvl="1"/>
            <a:r>
              <a:rPr lang="en-US" smtClean="0"/>
              <a:t>But: Unclear how to determine sensitivity</a:t>
            </a:r>
            <a:endParaRPr lang="en-US" smtClean="0">
              <a:solidFill>
                <a:srgbClr val="FF9900"/>
              </a:solidFill>
            </a:endParaRPr>
          </a:p>
          <a:p>
            <a:endParaRPr lang="en-US" smtClean="0">
              <a:solidFill>
                <a:srgbClr val="FF6600"/>
              </a:solidFill>
            </a:endParaRPr>
          </a:p>
          <a:p>
            <a:r>
              <a:rPr lang="en-US" smtClean="0">
                <a:solidFill>
                  <a:srgbClr val="FF6600"/>
                </a:solidFill>
              </a:rPr>
              <a:t>Our approach: </a:t>
            </a:r>
            <a:r>
              <a:rPr lang="en-US" smtClean="0"/>
              <a:t>Make timing predictable</a:t>
            </a:r>
          </a:p>
          <a:p>
            <a:pPr lvl="1"/>
            <a:r>
              <a:rPr lang="en-US" smtClean="0"/>
              <a:t>If time does not depend on the contents of the database, </a:t>
            </a:r>
            <a:br>
              <a:rPr lang="en-US" smtClean="0"/>
            </a:br>
            <a:r>
              <a:rPr lang="en-US" smtClean="0"/>
              <a:t>it cannot leak information</a:t>
            </a:r>
          </a:p>
          <a:p>
            <a:pPr lvl="1">
              <a:buNone/>
            </a:pPr>
            <a:endParaRPr lang="en-US" smtClean="0"/>
          </a:p>
          <a:p>
            <a:pPr lvl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Timeouts and default values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6835"/>
            <a:ext cx="7772400" cy="4744416"/>
          </a:xfrm>
        </p:spPr>
        <p:txBody>
          <a:bodyPr/>
          <a:lstStyle/>
          <a:p>
            <a:r>
              <a:rPr lang="en-US" smtClean="0"/>
              <a:t>Querier specifies for each microquery:</a:t>
            </a:r>
          </a:p>
          <a:p>
            <a:pPr lvl="1"/>
            <a:r>
              <a:rPr lang="en-US" smtClean="0"/>
              <a:t>a</a:t>
            </a:r>
            <a:r>
              <a:rPr lang="en-US" smtClean="0">
                <a:solidFill>
                  <a:srgbClr val="FF6600"/>
                </a:solidFill>
              </a:rPr>
              <a:t> timeout</a:t>
            </a:r>
            <a:r>
              <a:rPr lang="en-US" smtClean="0"/>
              <a:t> T, and</a:t>
            </a:r>
          </a:p>
          <a:p>
            <a:pPr lvl="1"/>
            <a:r>
              <a:rPr lang="en-US" smtClean="0"/>
              <a:t>a </a:t>
            </a:r>
            <a:r>
              <a:rPr lang="en-US" smtClean="0">
                <a:solidFill>
                  <a:srgbClr val="FF6600"/>
                </a:solidFill>
              </a:rPr>
              <a:t>default value </a:t>
            </a:r>
            <a:r>
              <a:rPr lang="en-US" smtClean="0"/>
              <a:t>d</a:t>
            </a:r>
          </a:p>
          <a:p>
            <a:pPr lvl="1"/>
            <a:endParaRPr lang="en-US" smtClean="0"/>
          </a:p>
          <a:p>
            <a:r>
              <a:rPr lang="en-US" smtClean="0"/>
              <a:t>Each time the microquery processes a row:</a:t>
            </a:r>
          </a:p>
          <a:p>
            <a:pPr lvl="1"/>
            <a:r>
              <a:rPr lang="en-US" smtClean="0"/>
              <a:t>If completed in less than T, wait</a:t>
            </a:r>
          </a:p>
          <a:p>
            <a:pPr lvl="1"/>
            <a:r>
              <a:rPr lang="en-US" smtClean="0"/>
              <a:t>If not yet complete at T, abort and proceed to next row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Example: Timeouts and default values</a:t>
            </a:r>
            <a:endParaRPr lang="en-US" sz="32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16211" y="1723544"/>
            <a:ext cx="2945037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noisy sum, </a:t>
            </a:r>
            <a:r>
              <a:rPr lang="en-US" sz="1600" b="1" smtClean="0">
                <a:latin typeface="Courier New" pitchFamily="49" charset="0"/>
                <a:cs typeface="Courier New" pitchFamily="49" charset="0"/>
                <a:sym typeface="Symbol"/>
              </a:rPr>
              <a:t>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b="1" smtClean="0"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db, of {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if r.name=="Bob"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  then loop(1 sec);</a:t>
            </a:r>
            <a:br>
              <a:rPr lang="en-US" sz="1600" b="1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return 0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21363" y="1695825"/>
            <a:ext cx="3588162" cy="1520416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>
              <a:tabLst>
                <a:tab pos="685800" algn="l"/>
                <a:tab pos="2116138" algn="l"/>
                <a:tab pos="3370263" algn="l"/>
              </a:tabLst>
            </a:pPr>
            <a:r>
              <a:rPr lang="en-US" sz="1600" smtClean="0"/>
              <a:t>Alice   	(Star Wars, 5)	(Alien, 4)   	</a:t>
            </a:r>
          </a:p>
          <a:p>
            <a:pPr algn="l">
              <a:tabLst>
                <a:tab pos="685800" algn="l"/>
                <a:tab pos="2116138" algn="l"/>
                <a:tab pos="3370263" algn="l"/>
              </a:tabLst>
            </a:pPr>
            <a:r>
              <a:rPr lang="en-US" sz="1600" smtClean="0">
                <a:solidFill>
                  <a:srgbClr val="FF0000"/>
                </a:solidFill>
              </a:rPr>
              <a:t>Bob </a:t>
            </a:r>
            <a:r>
              <a:rPr lang="en-US" sz="1600" smtClean="0"/>
              <a:t>	(Godfather, 1)	(Porn, 5)	</a:t>
            </a:r>
          </a:p>
          <a:p>
            <a:pPr algn="l">
              <a:tabLst>
                <a:tab pos="685800" algn="l"/>
                <a:tab pos="2116138" algn="l"/>
                <a:tab pos="3370263" algn="l"/>
              </a:tabLst>
            </a:pPr>
            <a:r>
              <a:rPr lang="en-US" sz="1600" smtClean="0"/>
              <a:t>Cindy	(Die Hard, 4)	(Toy Story, 2)</a:t>
            </a:r>
          </a:p>
          <a:p>
            <a:pPr algn="l">
              <a:tabLst>
                <a:tab pos="685800" algn="l"/>
                <a:tab pos="2116138" algn="l"/>
                <a:tab pos="3370263" algn="l"/>
              </a:tabLst>
            </a:pPr>
            <a:r>
              <a:rPr lang="en-US" sz="1600" smtClean="0"/>
              <a:t>Dave	(Avatar, 5)	(Gandhi, 4)	</a:t>
            </a:r>
          </a:p>
          <a:p>
            <a:pPr algn="l">
              <a:tabLst>
                <a:tab pos="685800" algn="l"/>
                <a:tab pos="2116138" algn="l"/>
                <a:tab pos="3370263" algn="l"/>
              </a:tabLst>
            </a:pPr>
            <a:r>
              <a:rPr lang="en-US" sz="1600" smtClean="0"/>
              <a:t>Eva	(Amélie, 4)	(Rocky, 1)</a:t>
            </a:r>
          </a:p>
        </p:txBody>
      </p:sp>
      <p:cxnSp>
        <p:nvCxnSpPr>
          <p:cNvPr id="11" name="Straight Connector 10"/>
          <p:cNvCxnSpPr>
            <a:endCxn id="17" idx="10"/>
          </p:cNvCxnSpPr>
          <p:nvPr/>
        </p:nvCxnSpPr>
        <p:spPr bwMode="auto">
          <a:xfrm flipV="1">
            <a:off x="1408947" y="2590629"/>
            <a:ext cx="3572628" cy="267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1417414" y="2889633"/>
            <a:ext cx="367453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1425880" y="3194432"/>
            <a:ext cx="3666073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 rot="5400000">
            <a:off x="1368114" y="2456330"/>
            <a:ext cx="147021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 rot="5400000">
            <a:off x="2803216" y="2460563"/>
            <a:ext cx="1461745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 rot="5400000">
            <a:off x="4148919" y="2469528"/>
            <a:ext cx="147967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7" name="Freeform 16"/>
          <p:cNvSpPr/>
          <p:nvPr/>
        </p:nvSpPr>
        <p:spPr bwMode="auto">
          <a:xfrm>
            <a:off x="1408953" y="1721225"/>
            <a:ext cx="3801533" cy="1470212"/>
          </a:xfrm>
          <a:custGeom>
            <a:avLst/>
            <a:gdLst>
              <a:gd name="connsiteX0" fmla="*/ 3928533 w 4021667"/>
              <a:gd name="connsiteY0" fmla="*/ 0 h 1761067"/>
              <a:gd name="connsiteX1" fmla="*/ 0 w 4021667"/>
              <a:gd name="connsiteY1" fmla="*/ 0 h 1761067"/>
              <a:gd name="connsiteX2" fmla="*/ 0 w 4021667"/>
              <a:gd name="connsiteY2" fmla="*/ 1761067 h 1761067"/>
              <a:gd name="connsiteX3" fmla="*/ 3920067 w 4021667"/>
              <a:gd name="connsiteY3" fmla="*/ 1761067 h 1761067"/>
              <a:gd name="connsiteX4" fmla="*/ 3776133 w 4021667"/>
              <a:gd name="connsiteY4" fmla="*/ 1617133 h 1761067"/>
              <a:gd name="connsiteX5" fmla="*/ 3852333 w 4021667"/>
              <a:gd name="connsiteY5" fmla="*/ 1481667 h 1761067"/>
              <a:gd name="connsiteX6" fmla="*/ 3826933 w 4021667"/>
              <a:gd name="connsiteY6" fmla="*/ 1397000 h 1761067"/>
              <a:gd name="connsiteX7" fmla="*/ 3937000 w 4021667"/>
              <a:gd name="connsiteY7" fmla="*/ 1320800 h 1761067"/>
              <a:gd name="connsiteX8" fmla="*/ 3759200 w 4021667"/>
              <a:gd name="connsiteY8" fmla="*/ 1227667 h 1761067"/>
              <a:gd name="connsiteX9" fmla="*/ 3843867 w 4021667"/>
              <a:gd name="connsiteY9" fmla="*/ 1168400 h 1761067"/>
              <a:gd name="connsiteX10" fmla="*/ 3699933 w 4021667"/>
              <a:gd name="connsiteY10" fmla="*/ 1041400 h 1761067"/>
              <a:gd name="connsiteX11" fmla="*/ 3767667 w 4021667"/>
              <a:gd name="connsiteY11" fmla="*/ 990600 h 1761067"/>
              <a:gd name="connsiteX12" fmla="*/ 3759200 w 4021667"/>
              <a:gd name="connsiteY12" fmla="*/ 939800 h 1761067"/>
              <a:gd name="connsiteX13" fmla="*/ 3826933 w 4021667"/>
              <a:gd name="connsiteY13" fmla="*/ 872067 h 1761067"/>
              <a:gd name="connsiteX14" fmla="*/ 3742267 w 4021667"/>
              <a:gd name="connsiteY14" fmla="*/ 795867 h 1761067"/>
              <a:gd name="connsiteX15" fmla="*/ 3818467 w 4021667"/>
              <a:gd name="connsiteY15" fmla="*/ 668867 h 1761067"/>
              <a:gd name="connsiteX16" fmla="*/ 3742267 w 4021667"/>
              <a:gd name="connsiteY16" fmla="*/ 635000 h 1761067"/>
              <a:gd name="connsiteX17" fmla="*/ 3843867 w 4021667"/>
              <a:gd name="connsiteY17" fmla="*/ 575733 h 1761067"/>
              <a:gd name="connsiteX18" fmla="*/ 3818467 w 4021667"/>
              <a:gd name="connsiteY18" fmla="*/ 482600 h 1761067"/>
              <a:gd name="connsiteX19" fmla="*/ 4021667 w 4021667"/>
              <a:gd name="connsiteY19" fmla="*/ 414867 h 1761067"/>
              <a:gd name="connsiteX20" fmla="*/ 3750733 w 4021667"/>
              <a:gd name="connsiteY20" fmla="*/ 364067 h 1761067"/>
              <a:gd name="connsiteX21" fmla="*/ 3826933 w 4021667"/>
              <a:gd name="connsiteY21" fmla="*/ 287867 h 1761067"/>
              <a:gd name="connsiteX22" fmla="*/ 3683000 w 4021667"/>
              <a:gd name="connsiteY22" fmla="*/ 143933 h 1761067"/>
              <a:gd name="connsiteX23" fmla="*/ 4021667 w 4021667"/>
              <a:gd name="connsiteY23" fmla="*/ 127000 h 1761067"/>
              <a:gd name="connsiteX24" fmla="*/ 3793067 w 4021667"/>
              <a:gd name="connsiteY24" fmla="*/ 67733 h 1761067"/>
              <a:gd name="connsiteX25" fmla="*/ 3928533 w 4021667"/>
              <a:gd name="connsiteY25" fmla="*/ 0 h 1761067"/>
              <a:gd name="connsiteX0" fmla="*/ 3928533 w 4021667"/>
              <a:gd name="connsiteY0" fmla="*/ 0 h 1761067"/>
              <a:gd name="connsiteX1" fmla="*/ 0 w 4021667"/>
              <a:gd name="connsiteY1" fmla="*/ 0 h 1761067"/>
              <a:gd name="connsiteX2" fmla="*/ 0 w 4021667"/>
              <a:gd name="connsiteY2" fmla="*/ 1761067 h 1761067"/>
              <a:gd name="connsiteX3" fmla="*/ 3920067 w 4021667"/>
              <a:gd name="connsiteY3" fmla="*/ 1761067 h 1761067"/>
              <a:gd name="connsiteX4" fmla="*/ 3776133 w 4021667"/>
              <a:gd name="connsiteY4" fmla="*/ 1617133 h 1761067"/>
              <a:gd name="connsiteX5" fmla="*/ 3852333 w 4021667"/>
              <a:gd name="connsiteY5" fmla="*/ 1481667 h 1761067"/>
              <a:gd name="connsiteX6" fmla="*/ 3826933 w 4021667"/>
              <a:gd name="connsiteY6" fmla="*/ 1397000 h 1761067"/>
              <a:gd name="connsiteX7" fmla="*/ 3937000 w 4021667"/>
              <a:gd name="connsiteY7" fmla="*/ 1320800 h 1761067"/>
              <a:gd name="connsiteX8" fmla="*/ 3759200 w 4021667"/>
              <a:gd name="connsiteY8" fmla="*/ 1227667 h 1761067"/>
              <a:gd name="connsiteX9" fmla="*/ 3843867 w 4021667"/>
              <a:gd name="connsiteY9" fmla="*/ 1168400 h 1761067"/>
              <a:gd name="connsiteX10" fmla="*/ 3699933 w 4021667"/>
              <a:gd name="connsiteY10" fmla="*/ 1041400 h 1761067"/>
              <a:gd name="connsiteX11" fmla="*/ 3767667 w 4021667"/>
              <a:gd name="connsiteY11" fmla="*/ 990600 h 1761067"/>
              <a:gd name="connsiteX12" fmla="*/ 3759200 w 4021667"/>
              <a:gd name="connsiteY12" fmla="*/ 939800 h 1761067"/>
              <a:gd name="connsiteX13" fmla="*/ 3826933 w 4021667"/>
              <a:gd name="connsiteY13" fmla="*/ 872067 h 1761067"/>
              <a:gd name="connsiteX14" fmla="*/ 3742267 w 4021667"/>
              <a:gd name="connsiteY14" fmla="*/ 795867 h 1761067"/>
              <a:gd name="connsiteX15" fmla="*/ 3818467 w 4021667"/>
              <a:gd name="connsiteY15" fmla="*/ 668867 h 1761067"/>
              <a:gd name="connsiteX16" fmla="*/ 3742267 w 4021667"/>
              <a:gd name="connsiteY16" fmla="*/ 635000 h 1761067"/>
              <a:gd name="connsiteX17" fmla="*/ 3843867 w 4021667"/>
              <a:gd name="connsiteY17" fmla="*/ 575733 h 1761067"/>
              <a:gd name="connsiteX18" fmla="*/ 3818467 w 4021667"/>
              <a:gd name="connsiteY18" fmla="*/ 482600 h 1761067"/>
              <a:gd name="connsiteX19" fmla="*/ 3920067 w 4021667"/>
              <a:gd name="connsiteY19" fmla="*/ 406401 h 1761067"/>
              <a:gd name="connsiteX20" fmla="*/ 3750733 w 4021667"/>
              <a:gd name="connsiteY20" fmla="*/ 364067 h 1761067"/>
              <a:gd name="connsiteX21" fmla="*/ 3826933 w 4021667"/>
              <a:gd name="connsiteY21" fmla="*/ 287867 h 1761067"/>
              <a:gd name="connsiteX22" fmla="*/ 3683000 w 4021667"/>
              <a:gd name="connsiteY22" fmla="*/ 143933 h 1761067"/>
              <a:gd name="connsiteX23" fmla="*/ 4021667 w 4021667"/>
              <a:gd name="connsiteY23" fmla="*/ 127000 h 1761067"/>
              <a:gd name="connsiteX24" fmla="*/ 3793067 w 4021667"/>
              <a:gd name="connsiteY24" fmla="*/ 67733 h 1761067"/>
              <a:gd name="connsiteX25" fmla="*/ 3928533 w 4021667"/>
              <a:gd name="connsiteY25" fmla="*/ 0 h 1761067"/>
              <a:gd name="connsiteX0" fmla="*/ 3928533 w 3937000"/>
              <a:gd name="connsiteY0" fmla="*/ 0 h 1761067"/>
              <a:gd name="connsiteX1" fmla="*/ 0 w 3937000"/>
              <a:gd name="connsiteY1" fmla="*/ 0 h 1761067"/>
              <a:gd name="connsiteX2" fmla="*/ 0 w 3937000"/>
              <a:gd name="connsiteY2" fmla="*/ 1761067 h 1761067"/>
              <a:gd name="connsiteX3" fmla="*/ 3920067 w 3937000"/>
              <a:gd name="connsiteY3" fmla="*/ 1761067 h 1761067"/>
              <a:gd name="connsiteX4" fmla="*/ 3776133 w 3937000"/>
              <a:gd name="connsiteY4" fmla="*/ 1617133 h 1761067"/>
              <a:gd name="connsiteX5" fmla="*/ 3852333 w 3937000"/>
              <a:gd name="connsiteY5" fmla="*/ 1481667 h 1761067"/>
              <a:gd name="connsiteX6" fmla="*/ 3826933 w 3937000"/>
              <a:gd name="connsiteY6" fmla="*/ 1397000 h 1761067"/>
              <a:gd name="connsiteX7" fmla="*/ 3937000 w 3937000"/>
              <a:gd name="connsiteY7" fmla="*/ 1320800 h 1761067"/>
              <a:gd name="connsiteX8" fmla="*/ 3759200 w 3937000"/>
              <a:gd name="connsiteY8" fmla="*/ 1227667 h 1761067"/>
              <a:gd name="connsiteX9" fmla="*/ 3843867 w 3937000"/>
              <a:gd name="connsiteY9" fmla="*/ 1168400 h 1761067"/>
              <a:gd name="connsiteX10" fmla="*/ 3699933 w 3937000"/>
              <a:gd name="connsiteY10" fmla="*/ 1041400 h 1761067"/>
              <a:gd name="connsiteX11" fmla="*/ 3767667 w 3937000"/>
              <a:gd name="connsiteY11" fmla="*/ 990600 h 1761067"/>
              <a:gd name="connsiteX12" fmla="*/ 3759200 w 3937000"/>
              <a:gd name="connsiteY12" fmla="*/ 939800 h 1761067"/>
              <a:gd name="connsiteX13" fmla="*/ 3826933 w 3937000"/>
              <a:gd name="connsiteY13" fmla="*/ 872067 h 1761067"/>
              <a:gd name="connsiteX14" fmla="*/ 3742267 w 3937000"/>
              <a:gd name="connsiteY14" fmla="*/ 795867 h 1761067"/>
              <a:gd name="connsiteX15" fmla="*/ 3818467 w 3937000"/>
              <a:gd name="connsiteY15" fmla="*/ 668867 h 1761067"/>
              <a:gd name="connsiteX16" fmla="*/ 3742267 w 3937000"/>
              <a:gd name="connsiteY16" fmla="*/ 635000 h 1761067"/>
              <a:gd name="connsiteX17" fmla="*/ 3843867 w 3937000"/>
              <a:gd name="connsiteY17" fmla="*/ 575733 h 1761067"/>
              <a:gd name="connsiteX18" fmla="*/ 3818467 w 3937000"/>
              <a:gd name="connsiteY18" fmla="*/ 482600 h 1761067"/>
              <a:gd name="connsiteX19" fmla="*/ 3920067 w 3937000"/>
              <a:gd name="connsiteY19" fmla="*/ 406401 h 1761067"/>
              <a:gd name="connsiteX20" fmla="*/ 3750733 w 3937000"/>
              <a:gd name="connsiteY20" fmla="*/ 364067 h 1761067"/>
              <a:gd name="connsiteX21" fmla="*/ 3826933 w 3937000"/>
              <a:gd name="connsiteY21" fmla="*/ 287867 h 1761067"/>
              <a:gd name="connsiteX22" fmla="*/ 3683000 w 3937000"/>
              <a:gd name="connsiteY22" fmla="*/ 143933 h 1761067"/>
              <a:gd name="connsiteX23" fmla="*/ 3877734 w 3937000"/>
              <a:gd name="connsiteY23" fmla="*/ 177800 h 1761067"/>
              <a:gd name="connsiteX24" fmla="*/ 3793067 w 3937000"/>
              <a:gd name="connsiteY24" fmla="*/ 67733 h 1761067"/>
              <a:gd name="connsiteX25" fmla="*/ 3928533 w 3937000"/>
              <a:gd name="connsiteY25" fmla="*/ 0 h 1761067"/>
              <a:gd name="connsiteX0" fmla="*/ 3928533 w 3937000"/>
              <a:gd name="connsiteY0" fmla="*/ 0 h 1761067"/>
              <a:gd name="connsiteX1" fmla="*/ 0 w 3937000"/>
              <a:gd name="connsiteY1" fmla="*/ 0 h 1761067"/>
              <a:gd name="connsiteX2" fmla="*/ 0 w 3937000"/>
              <a:gd name="connsiteY2" fmla="*/ 1761067 h 1761067"/>
              <a:gd name="connsiteX3" fmla="*/ 3920067 w 3937000"/>
              <a:gd name="connsiteY3" fmla="*/ 1761067 h 1761067"/>
              <a:gd name="connsiteX4" fmla="*/ 3776133 w 3937000"/>
              <a:gd name="connsiteY4" fmla="*/ 1617133 h 1761067"/>
              <a:gd name="connsiteX5" fmla="*/ 3852333 w 3937000"/>
              <a:gd name="connsiteY5" fmla="*/ 1481667 h 1761067"/>
              <a:gd name="connsiteX6" fmla="*/ 3826933 w 3937000"/>
              <a:gd name="connsiteY6" fmla="*/ 1397000 h 1761067"/>
              <a:gd name="connsiteX7" fmla="*/ 3937000 w 3937000"/>
              <a:gd name="connsiteY7" fmla="*/ 1320800 h 1761067"/>
              <a:gd name="connsiteX8" fmla="*/ 3759200 w 3937000"/>
              <a:gd name="connsiteY8" fmla="*/ 1227667 h 1761067"/>
              <a:gd name="connsiteX9" fmla="*/ 3843867 w 3937000"/>
              <a:gd name="connsiteY9" fmla="*/ 1168400 h 1761067"/>
              <a:gd name="connsiteX10" fmla="*/ 3699933 w 3937000"/>
              <a:gd name="connsiteY10" fmla="*/ 1041400 h 1761067"/>
              <a:gd name="connsiteX11" fmla="*/ 3767667 w 3937000"/>
              <a:gd name="connsiteY11" fmla="*/ 990600 h 1761067"/>
              <a:gd name="connsiteX12" fmla="*/ 3759200 w 3937000"/>
              <a:gd name="connsiteY12" fmla="*/ 939800 h 1761067"/>
              <a:gd name="connsiteX13" fmla="*/ 3826933 w 3937000"/>
              <a:gd name="connsiteY13" fmla="*/ 872067 h 1761067"/>
              <a:gd name="connsiteX14" fmla="*/ 3742267 w 3937000"/>
              <a:gd name="connsiteY14" fmla="*/ 795867 h 1761067"/>
              <a:gd name="connsiteX15" fmla="*/ 3818467 w 3937000"/>
              <a:gd name="connsiteY15" fmla="*/ 668867 h 1761067"/>
              <a:gd name="connsiteX16" fmla="*/ 3742267 w 3937000"/>
              <a:gd name="connsiteY16" fmla="*/ 635000 h 1761067"/>
              <a:gd name="connsiteX17" fmla="*/ 3843867 w 3937000"/>
              <a:gd name="connsiteY17" fmla="*/ 575733 h 1761067"/>
              <a:gd name="connsiteX18" fmla="*/ 3818467 w 3937000"/>
              <a:gd name="connsiteY18" fmla="*/ 482600 h 1761067"/>
              <a:gd name="connsiteX19" fmla="*/ 3920067 w 3937000"/>
              <a:gd name="connsiteY19" fmla="*/ 406401 h 1761067"/>
              <a:gd name="connsiteX20" fmla="*/ 3750733 w 3937000"/>
              <a:gd name="connsiteY20" fmla="*/ 364067 h 1761067"/>
              <a:gd name="connsiteX21" fmla="*/ 3826933 w 3937000"/>
              <a:gd name="connsiteY21" fmla="*/ 287867 h 1761067"/>
              <a:gd name="connsiteX22" fmla="*/ 3750734 w 3937000"/>
              <a:gd name="connsiteY22" fmla="*/ 203200 h 1761067"/>
              <a:gd name="connsiteX23" fmla="*/ 3877734 w 3937000"/>
              <a:gd name="connsiteY23" fmla="*/ 177800 h 1761067"/>
              <a:gd name="connsiteX24" fmla="*/ 3793067 w 3937000"/>
              <a:gd name="connsiteY24" fmla="*/ 67733 h 1761067"/>
              <a:gd name="connsiteX25" fmla="*/ 3928533 w 3937000"/>
              <a:gd name="connsiteY25" fmla="*/ 0 h 1761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3937000" h="1761067">
                <a:moveTo>
                  <a:pt x="3928533" y="0"/>
                </a:moveTo>
                <a:lnTo>
                  <a:pt x="0" y="0"/>
                </a:lnTo>
                <a:lnTo>
                  <a:pt x="0" y="1761067"/>
                </a:lnTo>
                <a:lnTo>
                  <a:pt x="3920067" y="1761067"/>
                </a:lnTo>
                <a:lnTo>
                  <a:pt x="3776133" y="1617133"/>
                </a:lnTo>
                <a:lnTo>
                  <a:pt x="3852333" y="1481667"/>
                </a:lnTo>
                <a:lnTo>
                  <a:pt x="3826933" y="1397000"/>
                </a:lnTo>
                <a:lnTo>
                  <a:pt x="3937000" y="1320800"/>
                </a:lnTo>
                <a:lnTo>
                  <a:pt x="3759200" y="1227667"/>
                </a:lnTo>
                <a:lnTo>
                  <a:pt x="3843867" y="1168400"/>
                </a:lnTo>
                <a:lnTo>
                  <a:pt x="3699933" y="1041400"/>
                </a:lnTo>
                <a:lnTo>
                  <a:pt x="3767667" y="990600"/>
                </a:lnTo>
                <a:lnTo>
                  <a:pt x="3759200" y="939800"/>
                </a:lnTo>
                <a:lnTo>
                  <a:pt x="3826933" y="872067"/>
                </a:lnTo>
                <a:lnTo>
                  <a:pt x="3742267" y="795867"/>
                </a:lnTo>
                <a:lnTo>
                  <a:pt x="3818467" y="668867"/>
                </a:lnTo>
                <a:lnTo>
                  <a:pt x="3742267" y="635000"/>
                </a:lnTo>
                <a:lnTo>
                  <a:pt x="3843867" y="575733"/>
                </a:lnTo>
                <a:lnTo>
                  <a:pt x="3818467" y="482600"/>
                </a:lnTo>
                <a:lnTo>
                  <a:pt x="3920067" y="406401"/>
                </a:lnTo>
                <a:lnTo>
                  <a:pt x="3750733" y="364067"/>
                </a:lnTo>
                <a:lnTo>
                  <a:pt x="3826933" y="287867"/>
                </a:lnTo>
                <a:lnTo>
                  <a:pt x="3750734" y="203200"/>
                </a:lnTo>
                <a:lnTo>
                  <a:pt x="3877734" y="177800"/>
                </a:lnTo>
                <a:lnTo>
                  <a:pt x="3793067" y="67733"/>
                </a:lnTo>
                <a:lnTo>
                  <a:pt x="3928533" y="0"/>
                </a:lnTo>
                <a:close/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 bwMode="auto">
          <a:xfrm>
            <a:off x="3012141" y="3946060"/>
            <a:ext cx="4536141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1" name="Isosceles Triangle 20"/>
          <p:cNvSpPr/>
          <p:nvPr/>
        </p:nvSpPr>
        <p:spPr bwMode="auto">
          <a:xfrm rot="5400000">
            <a:off x="945559" y="1721224"/>
            <a:ext cx="233082" cy="277905"/>
          </a:xfrm>
          <a:prstGeom prst="triangle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 bwMode="auto">
          <a:xfrm>
            <a:off x="3406588" y="4007225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6910803" y="3989296"/>
            <a:ext cx="7425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Time</a:t>
            </a:r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3738281" y="4007225"/>
            <a:ext cx="1640542" cy="313764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5813689" y="2698378"/>
            <a:ext cx="17892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Courier New" pitchFamily="49" charset="0"/>
                <a:ea typeface="PMingLiU" pitchFamily="18" charset="-120"/>
                <a:cs typeface="Courier New" pitchFamily="49" charset="0"/>
              </a:rPr>
              <a:t>, T=20</a:t>
            </a:r>
            <a:r>
              <a:rPr lang="en-US" sz="1600" b="1" smtClean="0">
                <a:solidFill>
                  <a:srgbClr val="FF0000"/>
                </a:solidFill>
                <a:latin typeface="Symbol" pitchFamily="18" charset="2"/>
                <a:ea typeface="PMingLiU" pitchFamily="18" charset="-120"/>
                <a:cs typeface="Courier New" pitchFamily="49" charset="0"/>
              </a:rPr>
              <a:t>m</a:t>
            </a:r>
            <a:r>
              <a:rPr lang="en-US" sz="1600" b="1" smtClean="0">
                <a:solidFill>
                  <a:srgbClr val="FF0000"/>
                </a:solidFill>
                <a:latin typeface="Courier New" pitchFamily="49" charset="0"/>
                <a:ea typeface="PMingLiU" pitchFamily="18" charset="-120"/>
                <a:cs typeface="Courier New" pitchFamily="49" charset="0"/>
              </a:rPr>
              <a:t>s, d=1</a:t>
            </a:r>
            <a:endParaRPr lang="en-US" sz="1600" b="1">
              <a:solidFill>
                <a:srgbClr val="FF0000"/>
              </a:solidFill>
              <a:latin typeface="Courier New" pitchFamily="49" charset="0"/>
              <a:ea typeface="PMingLiU" pitchFamily="18" charset="-120"/>
              <a:cs typeface="Courier New" pitchFamily="49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414682" y="4007225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33" name="Rectangle 32"/>
          <p:cNvSpPr/>
          <p:nvPr/>
        </p:nvSpPr>
        <p:spPr bwMode="auto">
          <a:xfrm>
            <a:off x="5764306" y="4007225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34" name="Rectangle 33"/>
          <p:cNvSpPr/>
          <p:nvPr/>
        </p:nvSpPr>
        <p:spPr bwMode="auto">
          <a:xfrm>
            <a:off x="6113929" y="3998260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38" name="TextBox 37"/>
          <p:cNvSpPr txBox="1"/>
          <p:nvPr/>
        </p:nvSpPr>
        <p:spPr>
          <a:xfrm>
            <a:off x="957035" y="3576920"/>
            <a:ext cx="1801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Bob not in db:</a:t>
            </a:r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974962" y="3971367"/>
            <a:ext cx="1352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Bob in db:</a:t>
            </a:r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1421279" y="1981200"/>
            <a:ext cx="533608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33CC33"/>
                </a:solidFill>
              </a:rPr>
              <a:t>Rob</a:t>
            </a:r>
            <a:endParaRPr lang="en-US" sz="1600">
              <a:solidFill>
                <a:srgbClr val="33CC33"/>
              </a:solidFill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3406588" y="3576918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43" name="Rectangle 42"/>
          <p:cNvSpPr/>
          <p:nvPr/>
        </p:nvSpPr>
        <p:spPr bwMode="auto">
          <a:xfrm>
            <a:off x="3747247" y="3576919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44" name="Rectangle 43"/>
          <p:cNvSpPr/>
          <p:nvPr/>
        </p:nvSpPr>
        <p:spPr bwMode="auto">
          <a:xfrm>
            <a:off x="4096871" y="3576919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45" name="Rectangle 44"/>
          <p:cNvSpPr/>
          <p:nvPr/>
        </p:nvSpPr>
        <p:spPr bwMode="auto">
          <a:xfrm>
            <a:off x="4446494" y="3578002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cxnSp>
        <p:nvCxnSpPr>
          <p:cNvPr id="47" name="Straight Connector 46"/>
          <p:cNvCxnSpPr/>
          <p:nvPr/>
        </p:nvCxnSpPr>
        <p:spPr bwMode="auto">
          <a:xfrm rot="5400000">
            <a:off x="4500282" y="4025156"/>
            <a:ext cx="1237133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66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49" name="Straight Connector 48"/>
          <p:cNvCxnSpPr/>
          <p:nvPr/>
        </p:nvCxnSpPr>
        <p:spPr bwMode="auto">
          <a:xfrm rot="5400000">
            <a:off x="5818094" y="4025156"/>
            <a:ext cx="1237133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6600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5127811" y="4510837"/>
            <a:ext cx="1308847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6600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5116002" y="4500286"/>
            <a:ext cx="1319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smtClean="0">
                <a:solidFill>
                  <a:srgbClr val="FF6600"/>
                </a:solidFill>
              </a:rPr>
              <a:t>Observable</a:t>
            </a:r>
            <a:endParaRPr lang="en-US" sz="1800">
              <a:solidFill>
                <a:srgbClr val="FF6600"/>
              </a:solidFill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4805082" y="3576919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cxnSp>
        <p:nvCxnSpPr>
          <p:cNvPr id="59" name="Straight Arrow Connector 58"/>
          <p:cNvCxnSpPr/>
          <p:nvPr/>
        </p:nvCxnSpPr>
        <p:spPr bwMode="auto">
          <a:xfrm>
            <a:off x="3039032" y="5344554"/>
            <a:ext cx="4536141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6937694" y="5387790"/>
            <a:ext cx="7425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Time</a:t>
            </a:r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983926" y="4975414"/>
            <a:ext cx="1801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Bob not in db:</a:t>
            </a:r>
            <a:endParaRPr lang="en-US"/>
          </a:p>
        </p:txBody>
      </p:sp>
      <p:sp>
        <p:nvSpPr>
          <p:cNvPr id="67" name="TextBox 66"/>
          <p:cNvSpPr txBox="1"/>
          <p:nvPr/>
        </p:nvSpPr>
        <p:spPr>
          <a:xfrm>
            <a:off x="1001853" y="5369861"/>
            <a:ext cx="1352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Bob in db:</a:t>
            </a:r>
            <a:endParaRPr lang="en-US"/>
          </a:p>
        </p:txBody>
      </p:sp>
      <p:grpSp>
        <p:nvGrpSpPr>
          <p:cNvPr id="84" name="Group 83"/>
          <p:cNvGrpSpPr/>
          <p:nvPr/>
        </p:nvGrpSpPr>
        <p:grpSpPr>
          <a:xfrm>
            <a:off x="3388659" y="4858871"/>
            <a:ext cx="2554941" cy="1030941"/>
            <a:chOff x="3388659" y="5235388"/>
            <a:chExt cx="2563906" cy="1030941"/>
          </a:xfrm>
        </p:grpSpPr>
        <p:cxnSp>
          <p:nvCxnSpPr>
            <p:cNvPr id="78" name="Straight Connector 77"/>
            <p:cNvCxnSpPr/>
            <p:nvPr/>
          </p:nvCxnSpPr>
          <p:spPr bwMode="auto">
            <a:xfrm rot="5400000">
              <a:off x="2895600" y="5728447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79" name="Straight Connector 78"/>
            <p:cNvCxnSpPr/>
            <p:nvPr/>
          </p:nvCxnSpPr>
          <p:spPr bwMode="auto">
            <a:xfrm rot="5400000">
              <a:off x="3397624" y="5737411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0" name="Straight Connector 79"/>
            <p:cNvCxnSpPr/>
            <p:nvPr/>
          </p:nvCxnSpPr>
          <p:spPr bwMode="auto">
            <a:xfrm rot="5400000">
              <a:off x="3926541" y="5755341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1" name="Straight Connector 80"/>
            <p:cNvCxnSpPr/>
            <p:nvPr/>
          </p:nvCxnSpPr>
          <p:spPr bwMode="auto">
            <a:xfrm rot="5400000">
              <a:off x="4419600" y="5764306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2" name="Straight Connector 81"/>
            <p:cNvCxnSpPr/>
            <p:nvPr/>
          </p:nvCxnSpPr>
          <p:spPr bwMode="auto">
            <a:xfrm rot="5400000">
              <a:off x="4957483" y="5773270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3" name="Straight Connector 82"/>
            <p:cNvCxnSpPr/>
            <p:nvPr/>
          </p:nvCxnSpPr>
          <p:spPr bwMode="auto">
            <a:xfrm rot="5400000">
              <a:off x="5459506" y="5764305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87" name="Rectangle 86"/>
          <p:cNvSpPr/>
          <p:nvPr/>
        </p:nvSpPr>
        <p:spPr bwMode="auto">
          <a:xfrm>
            <a:off x="3425599" y="5432613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88" name="Rectangle 87"/>
          <p:cNvSpPr/>
          <p:nvPr/>
        </p:nvSpPr>
        <p:spPr bwMode="auto">
          <a:xfrm>
            <a:off x="3903448" y="5432613"/>
            <a:ext cx="502021" cy="313764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Rectangle 88"/>
          <p:cNvSpPr/>
          <p:nvPr/>
        </p:nvSpPr>
        <p:spPr bwMode="auto">
          <a:xfrm>
            <a:off x="4464427" y="5432613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90" name="Rectangle 89"/>
          <p:cNvSpPr/>
          <p:nvPr/>
        </p:nvSpPr>
        <p:spPr bwMode="auto">
          <a:xfrm>
            <a:off x="4935757" y="5432613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91" name="Rectangle 90"/>
          <p:cNvSpPr/>
          <p:nvPr/>
        </p:nvSpPr>
        <p:spPr bwMode="auto">
          <a:xfrm>
            <a:off x="5472575" y="5423648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92" name="Rectangle 91"/>
          <p:cNvSpPr/>
          <p:nvPr/>
        </p:nvSpPr>
        <p:spPr bwMode="auto">
          <a:xfrm>
            <a:off x="3425599" y="4947922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93" name="Rectangle 92"/>
          <p:cNvSpPr/>
          <p:nvPr/>
        </p:nvSpPr>
        <p:spPr bwMode="auto">
          <a:xfrm>
            <a:off x="3917580" y="4947923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94" name="Rectangle 93"/>
          <p:cNvSpPr/>
          <p:nvPr/>
        </p:nvSpPr>
        <p:spPr bwMode="auto">
          <a:xfrm>
            <a:off x="4452753" y="4947923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95" name="Rectangle 94"/>
          <p:cNvSpPr/>
          <p:nvPr/>
        </p:nvSpPr>
        <p:spPr bwMode="auto">
          <a:xfrm>
            <a:off x="4942017" y="4949290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96" name="Rectangle 95"/>
          <p:cNvSpPr/>
          <p:nvPr/>
        </p:nvSpPr>
        <p:spPr bwMode="auto">
          <a:xfrm>
            <a:off x="5469857" y="4947923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pic>
        <p:nvPicPr>
          <p:cNvPr id="3074" name="Picture 2" descr="C:\Users\Andreas Haeberlen\AppData\Local\Microsoft\Windows\Temporary Internet Files\Content.IE5\6NY39B8C\MC90043472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89294" y="5894437"/>
            <a:ext cx="775304" cy="775304"/>
          </a:xfrm>
          <a:prstGeom prst="rect">
            <a:avLst/>
          </a:prstGeom>
          <a:noFill/>
        </p:spPr>
      </p:pic>
      <p:sp>
        <p:nvSpPr>
          <p:cNvPr id="98" name="TextBox 97"/>
          <p:cNvSpPr txBox="1"/>
          <p:nvPr/>
        </p:nvSpPr>
        <p:spPr>
          <a:xfrm>
            <a:off x="7929899" y="3487272"/>
            <a:ext cx="981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sum=0</a:t>
            </a:r>
            <a:endParaRPr lang="en-US"/>
          </a:p>
        </p:txBody>
      </p:sp>
      <p:sp>
        <p:nvSpPr>
          <p:cNvPr id="99" name="TextBox 98"/>
          <p:cNvSpPr txBox="1"/>
          <p:nvPr/>
        </p:nvSpPr>
        <p:spPr>
          <a:xfrm>
            <a:off x="7938862" y="3926543"/>
            <a:ext cx="981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sum=0</a:t>
            </a:r>
            <a:endParaRPr lang="en-US"/>
          </a:p>
        </p:txBody>
      </p:sp>
      <p:sp>
        <p:nvSpPr>
          <p:cNvPr id="100" name="TextBox 99"/>
          <p:cNvSpPr txBox="1"/>
          <p:nvPr/>
        </p:nvSpPr>
        <p:spPr>
          <a:xfrm>
            <a:off x="7992651" y="4912659"/>
            <a:ext cx="981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sum=0</a:t>
            </a:r>
            <a:endParaRPr lang="en-US"/>
          </a:p>
        </p:txBody>
      </p:sp>
      <p:sp>
        <p:nvSpPr>
          <p:cNvPr id="101" name="TextBox 100"/>
          <p:cNvSpPr txBox="1"/>
          <p:nvPr/>
        </p:nvSpPr>
        <p:spPr>
          <a:xfrm>
            <a:off x="8001614" y="5351930"/>
            <a:ext cx="98135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sum=1</a:t>
            </a:r>
            <a:endParaRPr lang="en-US"/>
          </a:p>
        </p:txBody>
      </p:sp>
      <p:sp>
        <p:nvSpPr>
          <p:cNvPr id="102" name="TextBox 101"/>
          <p:cNvSpPr txBox="1"/>
          <p:nvPr/>
        </p:nvSpPr>
        <p:spPr>
          <a:xfrm>
            <a:off x="3986148" y="5387788"/>
            <a:ext cx="3241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  <p:sp>
        <p:nvSpPr>
          <p:cNvPr id="103" name="Oval 102"/>
          <p:cNvSpPr/>
          <p:nvPr/>
        </p:nvSpPr>
        <p:spPr bwMode="auto">
          <a:xfrm>
            <a:off x="7996518" y="5316071"/>
            <a:ext cx="1030941" cy="493059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8" name="Straight Arrow Connector 67"/>
          <p:cNvCxnSpPr/>
          <p:nvPr/>
        </p:nvCxnSpPr>
        <p:spPr bwMode="auto">
          <a:xfrm>
            <a:off x="3379808" y="4803494"/>
            <a:ext cx="509286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 w="med" len="med"/>
          </a:ln>
          <a:effectLst/>
        </p:spPr>
      </p:cxnSp>
      <p:sp>
        <p:nvSpPr>
          <p:cNvPr id="69" name="TextBox 68"/>
          <p:cNvSpPr txBox="1"/>
          <p:nvPr/>
        </p:nvSpPr>
        <p:spPr>
          <a:xfrm>
            <a:off x="3313106" y="4467828"/>
            <a:ext cx="6190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20</a:t>
            </a:r>
            <a:r>
              <a:rPr lang="en-US" sz="1600" smtClean="0">
                <a:latin typeface="Symbol" pitchFamily="18" charset="2"/>
              </a:rPr>
              <a:t>m</a:t>
            </a:r>
            <a:r>
              <a:rPr lang="en-US" sz="1600" smtClean="0"/>
              <a:t>s</a:t>
            </a:r>
            <a:endParaRPr lang="en-US" sz="1600"/>
          </a:p>
        </p:txBody>
      </p:sp>
      <p:cxnSp>
        <p:nvCxnSpPr>
          <p:cNvPr id="9" name="Straight Connector 8"/>
          <p:cNvCxnSpPr/>
          <p:nvPr/>
        </p:nvCxnSpPr>
        <p:spPr bwMode="auto">
          <a:xfrm>
            <a:off x="1408953" y="1992157"/>
            <a:ext cx="36830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1417414" y="2296963"/>
            <a:ext cx="367453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70" name="Isosceles Triangle 69"/>
          <p:cNvSpPr/>
          <p:nvPr/>
        </p:nvSpPr>
        <p:spPr bwMode="auto">
          <a:xfrm rot="5400000">
            <a:off x="948886" y="1717259"/>
            <a:ext cx="233082" cy="277905"/>
          </a:xfrm>
          <a:prstGeom prst="triangle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Isosceles Triangle 70"/>
          <p:cNvSpPr/>
          <p:nvPr/>
        </p:nvSpPr>
        <p:spPr bwMode="auto">
          <a:xfrm rot="5400000">
            <a:off x="944966" y="1709894"/>
            <a:ext cx="233082" cy="277905"/>
          </a:xfrm>
          <a:prstGeom prst="triangle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Isosceles Triangle 71"/>
          <p:cNvSpPr/>
          <p:nvPr/>
        </p:nvSpPr>
        <p:spPr bwMode="auto">
          <a:xfrm rot="5400000">
            <a:off x="951094" y="1709329"/>
            <a:ext cx="233082" cy="277905"/>
          </a:xfrm>
          <a:prstGeom prst="triangle">
            <a:avLst/>
          </a:prstGeom>
          <a:solidFill>
            <a:srgbClr val="FF99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08285E-6 L -4.72222E-6 0.04166 " pathEditMode="relative" rAng="0" ptsTypes="AA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80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4166 L -4.72222E-6 0.08424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3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100"/>
                            </p:stCondLst>
                            <p:childTnLst>
                              <p:par>
                                <p:cTn id="30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8424 L -4.72222E-6 0.12706 " pathEditMode="relative" rAng="0" ptsTypes="AA">
                                      <p:cBhvr>
                                        <p:cTn id="3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6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400"/>
                            </p:stCondLst>
                            <p:childTnLst>
                              <p:par>
                                <p:cTn id="37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12706 L -4.72222E-6 0.1745 " pathEditMode="relative" rAng="0" ptsTypes="AA">
                                      <p:cBhvr>
                                        <p:cTn id="3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9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7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08285E-6 L -4.72222E-6 0.04166 " pathEditMode="relative" rAng="0" ptsTypes="AA">
                                      <p:cBhvr>
                                        <p:cTn id="6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300"/>
                            </p:stCondLst>
                            <p:childTnLst>
                              <p:par>
                                <p:cTn id="7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4166 L -4.72222E-6 0.08424 " pathEditMode="relative" rAng="0" ptsTypes="AA">
                                      <p:cBhvr>
                                        <p:cTn id="72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800"/>
                            </p:stCondLst>
                            <p:childTnLst>
                              <p:par>
                                <p:cTn id="74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600"/>
                            </p:stCondLst>
                            <p:childTnLst>
                              <p:par>
                                <p:cTn id="78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8424 L -4.72222E-6 0.12706 " pathEditMode="relative" rAng="0" ptsTypes="AA">
                                      <p:cBhvr>
                                        <p:cTn id="7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1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900"/>
                            </p:stCondLst>
                            <p:childTnLst>
                              <p:par>
                                <p:cTn id="85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12706 L -4.72222E-6 0.1745 " pathEditMode="relative" rAng="0" ptsTypes="AA">
                                      <p:cBhvr>
                                        <p:cTn id="8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64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7200"/>
                            </p:stCondLst>
                            <p:childTnLst>
                              <p:par>
                                <p:cTn id="9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300"/>
                            </p:stCondLst>
                            <p:childTnLst>
                              <p:par>
                                <p:cTn id="114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08285E-6 L -4.72222E-6 0.04166 " pathEditMode="relative" rAng="0" ptsTypes="AA">
                                      <p:cBhvr>
                                        <p:cTn id="144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000"/>
                            </p:stCondLst>
                            <p:childTnLst>
                              <p:par>
                                <p:cTn id="146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800"/>
                            </p:stCondLst>
                            <p:childTnLst>
                              <p:par>
                                <p:cTn id="15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4166 L -4.72222E-6 0.08424 " pathEditMode="relative" rAng="0" ptsTypes="AA">
                                      <p:cBhvr>
                                        <p:cTn id="15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2300"/>
                            </p:stCondLst>
                            <p:childTnLst>
                              <p:par>
                                <p:cTn id="153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3100"/>
                            </p:stCondLst>
                            <p:childTnLst>
                              <p:par>
                                <p:cTn id="157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8424 L -4.72222E-6 0.12706 " pathEditMode="relative" rAng="0" ptsTypes="AA">
                                      <p:cBhvr>
                                        <p:cTn id="158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3600"/>
                            </p:stCondLst>
                            <p:childTnLst>
                              <p:par>
                                <p:cTn id="160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4400"/>
                            </p:stCondLst>
                            <p:childTnLst>
                              <p:par>
                                <p:cTn id="164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12706 L -4.72222E-6 0.1745 " pathEditMode="relative" rAng="0" ptsTypes="AA">
                                      <p:cBhvr>
                                        <p:cTn id="165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4900"/>
                            </p:stCondLst>
                            <p:childTnLst>
                              <p:par>
                                <p:cTn id="167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5700"/>
                            </p:stCondLst>
                            <p:childTnLst>
                              <p:par>
                                <p:cTn id="17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500"/>
                            </p:stCondLst>
                            <p:childTnLst>
                              <p:par>
                                <p:cTn id="18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2.08285E-6 L -4.72222E-6 0.04166 " pathEditMode="relative" rAng="0" ptsTypes="AA">
                                      <p:cBhvr>
                                        <p:cTn id="18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1000"/>
                            </p:stCondLst>
                            <p:childTnLst>
                              <p:par>
                                <p:cTn id="189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800"/>
                            </p:stCondLst>
                            <p:childTnLst>
                              <p:par>
                                <p:cTn id="19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4166 L -4.72222E-6 0.08424 " pathEditMode="relative" rAng="0" ptsTypes="AA">
                                      <p:cBhvr>
                                        <p:cTn id="20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500"/>
                            </p:stCondLst>
                            <p:childTnLst>
                              <p:par>
                                <p:cTn id="20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6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00"/>
                            </p:stCondLst>
                            <p:childTnLst>
                              <p:par>
                                <p:cTn id="208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08424 L -4.72222E-6 0.12706 " pathEditMode="relative" rAng="0" ptsTypes="AA">
                                      <p:cBhvr>
                                        <p:cTn id="209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2000"/>
                            </p:stCondLst>
                            <p:childTnLst>
                              <p:par>
                                <p:cTn id="215" presetID="42" presetClass="path" presetSubtype="0" accel="50000" decel="5000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0.12706 L -4.72222E-6 0.1745 " pathEditMode="relative" rAng="0" ptsTypes="AA">
                                      <p:cBhvr>
                                        <p:cTn id="21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2500"/>
                            </p:stCondLst>
                            <p:childTnLst>
                              <p:par>
                                <p:cTn id="218" presetID="22" presetClass="entr" presetSubtype="8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3300"/>
                            </p:stCondLst>
                            <p:childTnLst>
                              <p:par>
                                <p:cTn id="2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300"/>
                            </p:stCondLst>
                            <p:childTnLst>
                              <p:par>
                                <p:cTn id="234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1" grpId="1" animBg="1"/>
      <p:bldP spid="21" grpId="2" animBg="1"/>
      <p:bldP spid="21" grpId="3" animBg="1"/>
      <p:bldP spid="21" grpId="4" animBg="1"/>
      <p:bldP spid="21" grpId="5" animBg="1"/>
      <p:bldP spid="22" grpId="0" animBg="1"/>
      <p:bldP spid="29" grpId="0" animBg="1"/>
      <p:bldP spid="31" grpId="1"/>
      <p:bldP spid="31" grpId="2"/>
      <p:bldP spid="32" grpId="0" animBg="1"/>
      <p:bldP spid="33" grpId="0" animBg="1"/>
      <p:bldP spid="34" grpId="0" animBg="1"/>
      <p:bldP spid="39" grpId="0"/>
      <p:bldP spid="41" grpId="0" animBg="1"/>
      <p:bldP spid="41" grpId="1" animBg="1"/>
      <p:bldP spid="41" grpId="2" animBg="1"/>
      <p:bldP spid="41" grpId="3" animBg="1"/>
      <p:bldP spid="42" grpId="0" animBg="1"/>
      <p:bldP spid="43" grpId="0" animBg="1"/>
      <p:bldP spid="44" grpId="0" animBg="1"/>
      <p:bldP spid="45" grpId="0" animBg="1"/>
      <p:bldP spid="52" grpId="0"/>
      <p:bldP spid="54" grpId="0" animBg="1"/>
      <p:bldP spid="61" grpId="0"/>
      <p:bldP spid="66" grpId="0"/>
      <p:bldP spid="67" grpId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8" grpId="0"/>
      <p:bldP spid="99" grpId="0"/>
      <p:bldP spid="100" grpId="0"/>
      <p:bldP spid="101" grpId="0"/>
      <p:bldP spid="102" grpId="0"/>
      <p:bldP spid="103" grpId="0" animBg="1"/>
      <p:bldP spid="103" grpId="1" animBg="1"/>
      <p:bldP spid="103" grpId="2" animBg="1"/>
      <p:bldP spid="69" grpId="0"/>
      <p:bldP spid="70" grpId="0" animBg="1"/>
      <p:bldP spid="70" grpId="1" animBg="1"/>
      <p:bldP spid="70" grpId="2" animBg="1"/>
      <p:bldP spid="70" grpId="3" animBg="1"/>
      <p:bldP spid="70" grpId="4" animBg="1"/>
      <p:bldP spid="70" grpId="5" animBg="1"/>
      <p:bldP spid="71" grpId="0" animBg="1"/>
      <p:bldP spid="71" grpId="1" animBg="1"/>
      <p:bldP spid="71" grpId="2" animBg="1"/>
      <p:bldP spid="71" grpId="3" animBg="1"/>
      <p:bldP spid="71" grpId="4" animBg="1"/>
      <p:bldP spid="71" grpId="5" animBg="1"/>
      <p:bldP spid="72" grpId="0" animBg="1"/>
      <p:bldP spid="72" grpId="1" animBg="1"/>
      <p:bldP spid="72" grpId="2" animBg="1"/>
      <p:bldP spid="72" grpId="3" animBg="1"/>
      <p:bldP spid="72" grpId="4" animBg="1"/>
      <p:bldP spid="72" grpId="5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Default values do not violate privacy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1671" y="3437681"/>
            <a:ext cx="8171329" cy="3044141"/>
          </a:xfrm>
        </p:spPr>
        <p:txBody>
          <a:bodyPr/>
          <a:lstStyle/>
          <a:p>
            <a:r>
              <a:rPr lang="en-US" smtClean="0"/>
              <a:t>Don't default values change the query's answer?</a:t>
            </a:r>
          </a:p>
          <a:p>
            <a:r>
              <a:rPr lang="en-US" smtClean="0"/>
              <a:t>Yes, but </a:t>
            </a:r>
            <a:r>
              <a:rPr lang="en-US" smtClean="0">
                <a:solidFill>
                  <a:srgbClr val="FF6600"/>
                </a:solidFill>
              </a:rPr>
              <a:t>that's okay</a:t>
            </a:r>
            <a:r>
              <a:rPr lang="en-US" smtClean="0"/>
              <a:t>:</a:t>
            </a:r>
          </a:p>
          <a:p>
            <a:pPr lvl="1"/>
            <a:r>
              <a:rPr lang="en-US" smtClean="0"/>
              <a:t>Remember that the answer is still noised before it is returned</a:t>
            </a:r>
          </a:p>
          <a:p>
            <a:pPr lvl="1"/>
            <a:r>
              <a:rPr lang="en-US" smtClean="0"/>
              <a:t>Noise depends on the sensitivity, which is now 1</a:t>
            </a:r>
          </a:p>
          <a:p>
            <a:pPr lvl="1"/>
            <a:r>
              <a:rPr lang="en-US" smtClean="0"/>
              <a:t>It's just as if we had written "If r.name=='Bob', return 1"</a:t>
            </a:r>
          </a:p>
          <a:p>
            <a:r>
              <a:rPr lang="en-US" smtClean="0"/>
              <a:t>Impact on non-adversarial queriers?</a:t>
            </a:r>
          </a:p>
          <a:p>
            <a:pPr lvl="1"/>
            <a:r>
              <a:rPr lang="en-US" smtClean="0"/>
              <a:t>Default value is never included if timeout is sufficiently high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78964" y="1884909"/>
            <a:ext cx="2945037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noisy sum, </a:t>
            </a:r>
            <a:r>
              <a:rPr lang="en-US" sz="1600" b="1" smtClean="0">
                <a:latin typeface="Courier New" pitchFamily="49" charset="0"/>
                <a:cs typeface="Courier New" pitchFamily="49" charset="0"/>
                <a:sym typeface="Symbol"/>
              </a:rPr>
              <a:t>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1600" b="1" smtClean="0">
                <a:latin typeface="Courier New" pitchFamily="49" charset="0"/>
                <a:cs typeface="Courier New" pitchFamily="49" charset="0"/>
                <a:sym typeface="Symbol"/>
              </a:rPr>
              <a:t>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db, of {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if r.name=="Bob"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  then loop(1 sec);</a:t>
            </a:r>
            <a:br>
              <a:rPr lang="en-US" sz="1600" b="1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return 0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76442" y="2859743"/>
            <a:ext cx="178927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Courier New" pitchFamily="49" charset="0"/>
                <a:ea typeface="PMingLiU" pitchFamily="18" charset="-120"/>
                <a:cs typeface="Courier New" pitchFamily="49" charset="0"/>
              </a:rPr>
              <a:t>, T=20</a:t>
            </a:r>
            <a:r>
              <a:rPr lang="en-US" sz="1600" b="1" smtClean="0">
                <a:solidFill>
                  <a:srgbClr val="FF0000"/>
                </a:solidFill>
                <a:latin typeface="Symbol" pitchFamily="18" charset="2"/>
                <a:ea typeface="PMingLiU" pitchFamily="18" charset="-120"/>
                <a:cs typeface="Courier New" pitchFamily="49" charset="0"/>
              </a:rPr>
              <a:t>m</a:t>
            </a:r>
            <a:r>
              <a:rPr lang="en-US" sz="1600" b="1" smtClean="0">
                <a:solidFill>
                  <a:srgbClr val="FF0000"/>
                </a:solidFill>
                <a:latin typeface="Courier New" pitchFamily="49" charset="0"/>
                <a:ea typeface="PMingLiU" pitchFamily="18" charset="-120"/>
                <a:cs typeface="Courier New" pitchFamily="49" charset="0"/>
              </a:rPr>
              <a:t>s, d=1</a:t>
            </a:r>
            <a:endParaRPr lang="en-US" sz="1600" b="1">
              <a:solidFill>
                <a:srgbClr val="FF0000"/>
              </a:solidFill>
              <a:latin typeface="Courier New" pitchFamily="49" charset="0"/>
              <a:ea typeface="PMingLiU" pitchFamily="18" charset="-120"/>
              <a:cs typeface="Courier New" pitchFamily="49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2563903" y="2457919"/>
            <a:ext cx="2940426" cy="158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983926" y="2088779"/>
            <a:ext cx="1801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Bob not in db:</a:t>
            </a:r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01853" y="2483226"/>
            <a:ext cx="13529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mtClean="0"/>
              <a:t>Bob in db: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2913530" y="1972236"/>
            <a:ext cx="2554941" cy="1030941"/>
            <a:chOff x="3388659" y="5235388"/>
            <a:chExt cx="2563906" cy="1030941"/>
          </a:xfrm>
        </p:grpSpPr>
        <p:cxnSp>
          <p:nvCxnSpPr>
            <p:cNvPr id="13" name="Straight Connector 12"/>
            <p:cNvCxnSpPr/>
            <p:nvPr/>
          </p:nvCxnSpPr>
          <p:spPr bwMode="auto">
            <a:xfrm rot="5400000">
              <a:off x="2895600" y="5728447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rot="5400000">
              <a:off x="3397624" y="5737411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5400000">
              <a:off x="3926541" y="5755341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 rot="5400000">
              <a:off x="4419600" y="5764306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 rot="5400000">
              <a:off x="4957483" y="5773270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 rot="5400000">
              <a:off x="5459506" y="5764305"/>
              <a:ext cx="98611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19" name="Rectangle 18"/>
          <p:cNvSpPr/>
          <p:nvPr/>
        </p:nvSpPr>
        <p:spPr bwMode="auto">
          <a:xfrm>
            <a:off x="2940422" y="2545978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20" name="Rectangle 19"/>
          <p:cNvSpPr/>
          <p:nvPr/>
        </p:nvSpPr>
        <p:spPr bwMode="auto">
          <a:xfrm>
            <a:off x="3433485" y="2545978"/>
            <a:ext cx="502021" cy="313764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 bwMode="auto">
          <a:xfrm>
            <a:off x="3989298" y="2545978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22" name="Rectangle 21"/>
          <p:cNvSpPr/>
          <p:nvPr/>
        </p:nvSpPr>
        <p:spPr bwMode="auto">
          <a:xfrm>
            <a:off x="4455462" y="2545978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23" name="Rectangle 22"/>
          <p:cNvSpPr/>
          <p:nvPr/>
        </p:nvSpPr>
        <p:spPr bwMode="auto">
          <a:xfrm>
            <a:off x="4984380" y="2537013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2940422" y="2115671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25" name="Rectangle 24"/>
          <p:cNvSpPr/>
          <p:nvPr/>
        </p:nvSpPr>
        <p:spPr bwMode="auto">
          <a:xfrm>
            <a:off x="3442451" y="2115672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26" name="Rectangle 25"/>
          <p:cNvSpPr/>
          <p:nvPr/>
        </p:nvSpPr>
        <p:spPr bwMode="auto">
          <a:xfrm>
            <a:off x="3962410" y="2115672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4446508" y="2106707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4984396" y="2115672"/>
            <a:ext cx="304801" cy="313764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0</a:t>
            </a:r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516185" y="2501153"/>
            <a:ext cx="324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1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92D050"/>
                </a:solidFill>
              </a:rPr>
              <a:t>Motivation</a:t>
            </a:r>
          </a:p>
          <a:p>
            <a:r>
              <a:rPr lang="en-US" smtClean="0">
                <a:solidFill>
                  <a:srgbClr val="92D050"/>
                </a:solidFill>
              </a:rPr>
              <a:t>Differential Privacy primer</a:t>
            </a:r>
          </a:p>
          <a:p>
            <a:r>
              <a:rPr lang="en-US" smtClean="0">
                <a:solidFill>
                  <a:srgbClr val="92D050"/>
                </a:solidFill>
              </a:rPr>
              <a:t>Attacks on PINQ and Airavat</a:t>
            </a:r>
          </a:p>
          <a:p>
            <a:r>
              <a:rPr lang="en-US" smtClean="0">
                <a:solidFill>
                  <a:srgbClr val="92D050"/>
                </a:solidFill>
              </a:rPr>
              <a:t>Our defense</a:t>
            </a:r>
          </a:p>
          <a:p>
            <a:r>
              <a:rPr lang="en-US" smtClean="0">
                <a:solidFill>
                  <a:srgbClr val="FF6600"/>
                </a:solidFill>
              </a:rPr>
              <a:t>The Fuzz system</a:t>
            </a:r>
          </a:p>
          <a:p>
            <a:r>
              <a:rPr lang="en-US" smtClean="0"/>
              <a:t>Evaluation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4190568" y="3767279"/>
            <a:ext cx="698320" cy="419100"/>
            <a:chOff x="6143624" y="2514600"/>
            <a:chExt cx="698320" cy="419100"/>
          </a:xfrm>
        </p:grpSpPr>
        <p:sp>
          <p:nvSpPr>
            <p:cNvPr id="7" name="Right Arrow 6"/>
            <p:cNvSpPr/>
            <p:nvPr/>
          </p:nvSpPr>
          <p:spPr bwMode="auto">
            <a:xfrm rot="10800000">
              <a:off x="6143624" y="2514600"/>
              <a:ext cx="695325" cy="419100"/>
            </a:xfrm>
            <a:prstGeom prst="rightArrow">
              <a:avLst/>
            </a:prstGeom>
            <a:solidFill>
              <a:srgbClr val="FF99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315838" y="2600326"/>
              <a:ext cx="5261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smtClean="0">
                  <a:latin typeface="Arial" pitchFamily="34" charset="0"/>
                  <a:cs typeface="Arial" pitchFamily="34" charset="0"/>
                </a:rPr>
                <a:t>NEXT</a:t>
              </a:r>
              <a:endParaRPr lang="en-US" sz="100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9" name="Picture 2" descr="C:\Users\Andreas Haeberlen\AppData\Local\Microsoft\Windows\Temporary Internet Files\Content.IE5\0I8TMXB2\MCj044131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1926" y="1675320"/>
            <a:ext cx="495300" cy="495300"/>
          </a:xfrm>
          <a:prstGeom prst="rect">
            <a:avLst/>
          </a:prstGeom>
          <a:noFill/>
        </p:spPr>
      </p:pic>
      <p:pic>
        <p:nvPicPr>
          <p:cNvPr id="10" name="Picture 2" descr="C:\Users\Andreas Haeberlen\AppData\Local\Microsoft\Windows\Temporary Internet Files\Content.IE5\0I8TMXB2\MCj044131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95592" y="2199509"/>
            <a:ext cx="495300" cy="495300"/>
          </a:xfrm>
          <a:prstGeom prst="rect">
            <a:avLst/>
          </a:prstGeom>
          <a:noFill/>
        </p:spPr>
      </p:pic>
      <p:pic>
        <p:nvPicPr>
          <p:cNvPr id="11" name="Picture 2" descr="C:\Users\Andreas Haeberlen\AppData\Local\Microsoft\Windows\Temporary Internet Files\Content.IE5\0I8TMXB2\MCj044131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9830" y="2693553"/>
            <a:ext cx="495300" cy="495300"/>
          </a:xfrm>
          <a:prstGeom prst="rect">
            <a:avLst/>
          </a:prstGeom>
          <a:noFill/>
        </p:spPr>
      </p:pic>
      <p:pic>
        <p:nvPicPr>
          <p:cNvPr id="12" name="Picture 2" descr="C:\Users\Andreas Haeberlen\AppData\Local\Microsoft\Windows\Temporary Internet Files\Content.IE5\0I8TMXB2\MCj044131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64269" y="3217742"/>
            <a:ext cx="495300" cy="495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Fuzz system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6600"/>
                </a:solidFill>
              </a:rPr>
              <a:t>Fuzz: </a:t>
            </a:r>
            <a:r>
              <a:rPr lang="en-US" smtClean="0"/>
              <a:t>A programming language for writing differentially private queries</a:t>
            </a:r>
          </a:p>
          <a:p>
            <a:pPr lvl="1"/>
            <a:r>
              <a:rPr lang="en-US" smtClean="0"/>
              <a:t>Designed from scratch </a:t>
            </a:r>
            <a:r>
              <a:rPr lang="en-US" smtClean="0">
                <a:sym typeface="Symbol"/>
              </a:rPr>
              <a:t> Easier to secure</a:t>
            </a:r>
          </a:p>
          <a:p>
            <a:pPr lvl="1"/>
            <a:r>
              <a:rPr lang="en-US" smtClean="0">
                <a:sym typeface="Symbol"/>
              </a:rPr>
              <a:t>Functionality roughly comparable to PINQ/Airavat</a:t>
            </a:r>
          </a:p>
          <a:p>
            <a:pPr lvl="1"/>
            <a:r>
              <a:rPr lang="en-US" smtClean="0">
                <a:solidFill>
                  <a:srgbClr val="FF6600"/>
                </a:solidFill>
                <a:sym typeface="Symbol"/>
              </a:rPr>
              <a:t>Novel type system </a:t>
            </a:r>
            <a:r>
              <a:rPr lang="en-US" smtClean="0">
                <a:sym typeface="Symbol"/>
              </a:rPr>
              <a:t>for statically checking sensitivity</a:t>
            </a:r>
          </a:p>
          <a:p>
            <a:pPr lvl="1"/>
            <a:endParaRPr lang="en-US" smtClean="0">
              <a:sym typeface="Symbol"/>
            </a:endParaRPr>
          </a:p>
          <a:p>
            <a:r>
              <a:rPr lang="en-US" smtClean="0">
                <a:sym typeface="Symbol"/>
              </a:rPr>
              <a:t>Runtime supports timeouts + default values</a:t>
            </a:r>
          </a:p>
          <a:p>
            <a:pPr lvl="1"/>
            <a:r>
              <a:rPr lang="en-US" smtClean="0">
                <a:sym typeface="Symbol"/>
              </a:rPr>
              <a:t>Turns out to be highly nontrivial</a:t>
            </a:r>
          </a:p>
          <a:p>
            <a:pPr lvl="1"/>
            <a:r>
              <a:rPr lang="en-US" smtClean="0"/>
              <a:t>Problem: How to make a potentially adversarial computation take </a:t>
            </a:r>
            <a:r>
              <a:rPr lang="en-US" u="sng" smtClean="0"/>
              <a:t>exactly</a:t>
            </a:r>
            <a:r>
              <a:rPr lang="en-US" smtClean="0"/>
              <a:t> a given amount of time?</a:t>
            </a:r>
          </a:p>
          <a:p>
            <a:pPr lvl="1"/>
            <a:r>
              <a:rPr lang="en-US" smtClean="0"/>
              <a:t>Uses a new primitive called </a:t>
            </a:r>
            <a:r>
              <a:rPr lang="en-US" smtClean="0">
                <a:solidFill>
                  <a:srgbClr val="FF6600"/>
                </a:solidFill>
              </a:rPr>
              <a:t>predictable transactions</a:t>
            </a:r>
            <a:endParaRPr lang="en-US">
              <a:solidFill>
                <a:srgbClr val="FF66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Predictable transactions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8938"/>
            <a:ext cx="8153400" cy="4532312"/>
          </a:xfrm>
        </p:spPr>
        <p:txBody>
          <a:bodyPr/>
          <a:lstStyle/>
          <a:p>
            <a:r>
              <a:rPr lang="en-US" smtClean="0">
                <a:solidFill>
                  <a:srgbClr val="FF6600"/>
                </a:solidFill>
              </a:rPr>
              <a:t>Isolation: </a:t>
            </a:r>
            <a:r>
              <a:rPr lang="en-US" smtClean="0"/>
              <a:t>Microquery must not interfere with the rest of the computation in any way</a:t>
            </a:r>
          </a:p>
          <a:p>
            <a:pPr lvl="1"/>
            <a:r>
              <a:rPr lang="en-US" smtClean="0"/>
              <a:t>Examples: Trigger garbage collector, change runtime state, ...</a:t>
            </a:r>
          </a:p>
          <a:p>
            <a:r>
              <a:rPr lang="en-US" smtClean="0">
                <a:solidFill>
                  <a:srgbClr val="FF6600"/>
                </a:solidFill>
              </a:rPr>
              <a:t>Preemptability: </a:t>
            </a:r>
            <a:r>
              <a:rPr lang="en-US" smtClean="0"/>
              <a:t>Must be able to abort microqueries at any time</a:t>
            </a:r>
          </a:p>
          <a:p>
            <a:pPr lvl="1"/>
            <a:r>
              <a:rPr lang="en-US" smtClean="0"/>
              <a:t>Even in the middle of memory allocation, ...</a:t>
            </a:r>
          </a:p>
          <a:p>
            <a:r>
              <a:rPr lang="en-US" smtClean="0">
                <a:solidFill>
                  <a:srgbClr val="FF6600"/>
                </a:solidFill>
              </a:rPr>
              <a:t>Bounded deallocation: </a:t>
            </a:r>
            <a:r>
              <a:rPr lang="en-US" smtClean="0"/>
              <a:t>Must be able to free any allocated resources within bounded time</a:t>
            </a:r>
          </a:p>
          <a:p>
            <a:pPr lvl="1"/>
            <a:r>
              <a:rPr lang="en-US" smtClean="0"/>
              <a:t>Example: Microquery allocates lots of memory, acquires locks...</a:t>
            </a:r>
          </a:p>
          <a:p>
            <a:r>
              <a:rPr lang="en-US" smtClean="0"/>
              <a:t>Details are in the paper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3" descr="C:\Users\Andreas Haeberlen\AppData\Local\Microsoft\Windows\Temporary Internet Files\Content.IE5\6NY39B8C\MC900436305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70350" y="2071815"/>
            <a:ext cx="1539796" cy="153979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Motivation: Protecting privacy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625788"/>
            <a:ext cx="7772400" cy="1795109"/>
          </a:xfrm>
        </p:spPr>
        <p:txBody>
          <a:bodyPr/>
          <a:lstStyle/>
          <a:p>
            <a:r>
              <a:rPr lang="en-US" smtClean="0"/>
              <a:t>Lots of potentially useful data exists</a:t>
            </a:r>
          </a:p>
          <a:p>
            <a:r>
              <a:rPr lang="en-US" smtClean="0"/>
              <a:t>But: Releasing it can violate privacy!</a:t>
            </a:r>
          </a:p>
          <a:p>
            <a:pPr lvl="1"/>
            <a:r>
              <a:rPr lang="en-US" smtClean="0"/>
              <a:t>We can try to anonymize/scrub it…</a:t>
            </a:r>
          </a:p>
          <a:p>
            <a:pPr lvl="1"/>
            <a:r>
              <a:rPr lang="en-US" smtClean="0"/>
              <a:t>… but this can go horribly wrong (see Netflix, AOL, …)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6406888" y="1885642"/>
            <a:ext cx="815658" cy="885429"/>
            <a:chOff x="6473506" y="1607736"/>
            <a:chExt cx="815658" cy="885429"/>
          </a:xfrm>
        </p:grpSpPr>
        <p:sp>
          <p:nvSpPr>
            <p:cNvPr id="8" name="Donut 7"/>
            <p:cNvSpPr/>
            <p:nvPr/>
          </p:nvSpPr>
          <p:spPr bwMode="auto">
            <a:xfrm flipH="1">
              <a:off x="6572653" y="1607736"/>
              <a:ext cx="587829" cy="209006"/>
            </a:xfrm>
            <a:prstGeom prst="donut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9" descr="greenguy"/>
            <p:cNvPicPr>
              <a:picLocks noChangeAspect="1" noChangeArrowheads="1"/>
            </p:cNvPicPr>
            <p:nvPr/>
          </p:nvPicPr>
          <p:blipFill>
            <a:blip r:embed="rId4" cstate="print">
              <a:lum bright="14000" contrast="-10000"/>
            </a:blip>
            <a:srcRect/>
            <a:stretch>
              <a:fillRect/>
            </a:stretch>
          </p:blipFill>
          <p:spPr bwMode="auto">
            <a:xfrm flipH="1">
              <a:off x="6473506" y="1677505"/>
              <a:ext cx="815658" cy="815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60" descr="MCj0349121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268536" y="3258708"/>
            <a:ext cx="1009599" cy="917959"/>
          </a:xfrm>
          <a:prstGeom prst="rect">
            <a:avLst/>
          </a:prstGeom>
          <a:noFill/>
        </p:spPr>
      </p:pic>
      <p:grpSp>
        <p:nvGrpSpPr>
          <p:cNvPr id="49" name="Group 48"/>
          <p:cNvGrpSpPr/>
          <p:nvPr/>
        </p:nvGrpSpPr>
        <p:grpSpPr>
          <a:xfrm>
            <a:off x="1193794" y="1928907"/>
            <a:ext cx="3801539" cy="1815882"/>
            <a:chOff x="1193794" y="1651001"/>
            <a:chExt cx="3801539" cy="1815882"/>
          </a:xfrm>
        </p:grpSpPr>
        <p:sp>
          <p:nvSpPr>
            <p:cNvPr id="12" name="TextBox 11"/>
            <p:cNvSpPr txBox="1"/>
            <p:nvPr/>
          </p:nvSpPr>
          <p:spPr>
            <a:xfrm>
              <a:off x="1206210" y="1651001"/>
              <a:ext cx="3588162" cy="1815882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l">
                <a:tabLst>
                  <a:tab pos="685800" algn="l"/>
                  <a:tab pos="2116138" algn="l"/>
                  <a:tab pos="3370263" algn="l"/>
                </a:tabLst>
              </a:pPr>
              <a:r>
                <a:rPr lang="en-US" sz="1600" smtClean="0"/>
                <a:t>Alice   	(Star Wars, 5)	(Alien, 4)   	</a:t>
              </a:r>
            </a:p>
            <a:p>
              <a:pPr algn="l">
                <a:tabLst>
                  <a:tab pos="685800" algn="l"/>
                  <a:tab pos="2116138" algn="l"/>
                  <a:tab pos="3370263" algn="l"/>
                </a:tabLst>
              </a:pPr>
              <a:r>
                <a:rPr lang="en-US" sz="1600" smtClean="0"/>
                <a:t>Bob 	(Godfather, 1)	(Porn, 5)	</a:t>
              </a:r>
            </a:p>
            <a:p>
              <a:pPr algn="l">
                <a:tabLst>
                  <a:tab pos="685800" algn="l"/>
                  <a:tab pos="2116138" algn="l"/>
                  <a:tab pos="3370263" algn="l"/>
                </a:tabLst>
              </a:pPr>
              <a:r>
                <a:rPr lang="en-US" sz="1600" smtClean="0"/>
                <a:t>Cindy	(Die Hard, 4)	(Toy Story, 2)</a:t>
              </a:r>
            </a:p>
            <a:p>
              <a:pPr algn="l">
                <a:tabLst>
                  <a:tab pos="685800" algn="l"/>
                  <a:tab pos="2116138" algn="l"/>
                  <a:tab pos="3370263" algn="l"/>
                </a:tabLst>
              </a:pPr>
              <a:r>
                <a:rPr lang="en-US" sz="1600" smtClean="0"/>
                <a:t>Dave	(Avatar, 5)	(Gandhi, 4)	</a:t>
              </a:r>
            </a:p>
            <a:p>
              <a:pPr algn="l">
                <a:tabLst>
                  <a:tab pos="685800" algn="l"/>
                  <a:tab pos="2116138" algn="l"/>
                  <a:tab pos="3370263" algn="l"/>
                </a:tabLst>
              </a:pPr>
              <a:r>
                <a:rPr lang="en-US" sz="1600" smtClean="0"/>
                <a:t>Eva	(Amélie, 4)	(Rocky, 1)</a:t>
              </a:r>
            </a:p>
            <a:p>
              <a:pPr algn="l">
                <a:tabLst>
                  <a:tab pos="685800" algn="l"/>
                  <a:tab pos="2116138" algn="l"/>
                  <a:tab pos="3370263" algn="l"/>
                </a:tabLst>
              </a:pPr>
              <a:r>
                <a:rPr lang="en-US" sz="1600" smtClean="0"/>
                <a:t>...</a:t>
              </a:r>
              <a:endParaRPr lang="en-US" sz="1600"/>
            </a:p>
          </p:txBody>
        </p:sp>
        <p:cxnSp>
          <p:nvCxnSpPr>
            <p:cNvPr id="15" name="Straight Connector 14"/>
            <p:cNvCxnSpPr/>
            <p:nvPr/>
          </p:nvCxnSpPr>
          <p:spPr bwMode="auto">
            <a:xfrm>
              <a:off x="1193800" y="1947333"/>
              <a:ext cx="36830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6" name="Straight Connector 15"/>
            <p:cNvCxnSpPr/>
            <p:nvPr/>
          </p:nvCxnSpPr>
          <p:spPr bwMode="auto">
            <a:xfrm>
              <a:off x="1202261" y="2252139"/>
              <a:ext cx="367453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193794" y="2548475"/>
              <a:ext cx="3683006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>
              <a:off x="1202261" y="2844809"/>
              <a:ext cx="3674539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>
              <a:off x="1210727" y="3149608"/>
              <a:ext cx="3666073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2" name="Straight Connector 21"/>
            <p:cNvCxnSpPr/>
            <p:nvPr/>
          </p:nvCxnSpPr>
          <p:spPr bwMode="auto">
            <a:xfrm rot="5400000">
              <a:off x="1011767" y="2552700"/>
              <a:ext cx="17526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3" name="Straight Connector 22"/>
            <p:cNvCxnSpPr/>
            <p:nvPr/>
          </p:nvCxnSpPr>
          <p:spPr bwMode="auto">
            <a:xfrm rot="5400000">
              <a:off x="2442635" y="2561167"/>
              <a:ext cx="17526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 rot="5400000">
              <a:off x="3797303" y="2561167"/>
              <a:ext cx="1752600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25" name="Freeform 24"/>
            <p:cNvSpPr/>
            <p:nvPr/>
          </p:nvSpPr>
          <p:spPr bwMode="auto">
            <a:xfrm>
              <a:off x="1193800" y="1676400"/>
              <a:ext cx="3801533" cy="1761067"/>
            </a:xfrm>
            <a:custGeom>
              <a:avLst/>
              <a:gdLst>
                <a:gd name="connsiteX0" fmla="*/ 3928533 w 4021667"/>
                <a:gd name="connsiteY0" fmla="*/ 0 h 1761067"/>
                <a:gd name="connsiteX1" fmla="*/ 0 w 4021667"/>
                <a:gd name="connsiteY1" fmla="*/ 0 h 1761067"/>
                <a:gd name="connsiteX2" fmla="*/ 0 w 4021667"/>
                <a:gd name="connsiteY2" fmla="*/ 1761067 h 1761067"/>
                <a:gd name="connsiteX3" fmla="*/ 3920067 w 4021667"/>
                <a:gd name="connsiteY3" fmla="*/ 1761067 h 1761067"/>
                <a:gd name="connsiteX4" fmla="*/ 3776133 w 4021667"/>
                <a:gd name="connsiteY4" fmla="*/ 1617133 h 1761067"/>
                <a:gd name="connsiteX5" fmla="*/ 3852333 w 4021667"/>
                <a:gd name="connsiteY5" fmla="*/ 1481667 h 1761067"/>
                <a:gd name="connsiteX6" fmla="*/ 3826933 w 4021667"/>
                <a:gd name="connsiteY6" fmla="*/ 1397000 h 1761067"/>
                <a:gd name="connsiteX7" fmla="*/ 3937000 w 4021667"/>
                <a:gd name="connsiteY7" fmla="*/ 1320800 h 1761067"/>
                <a:gd name="connsiteX8" fmla="*/ 3759200 w 4021667"/>
                <a:gd name="connsiteY8" fmla="*/ 1227667 h 1761067"/>
                <a:gd name="connsiteX9" fmla="*/ 3843867 w 4021667"/>
                <a:gd name="connsiteY9" fmla="*/ 1168400 h 1761067"/>
                <a:gd name="connsiteX10" fmla="*/ 3699933 w 4021667"/>
                <a:gd name="connsiteY10" fmla="*/ 1041400 h 1761067"/>
                <a:gd name="connsiteX11" fmla="*/ 3767667 w 4021667"/>
                <a:gd name="connsiteY11" fmla="*/ 990600 h 1761067"/>
                <a:gd name="connsiteX12" fmla="*/ 3759200 w 4021667"/>
                <a:gd name="connsiteY12" fmla="*/ 939800 h 1761067"/>
                <a:gd name="connsiteX13" fmla="*/ 3826933 w 4021667"/>
                <a:gd name="connsiteY13" fmla="*/ 872067 h 1761067"/>
                <a:gd name="connsiteX14" fmla="*/ 3742267 w 4021667"/>
                <a:gd name="connsiteY14" fmla="*/ 795867 h 1761067"/>
                <a:gd name="connsiteX15" fmla="*/ 3818467 w 4021667"/>
                <a:gd name="connsiteY15" fmla="*/ 668867 h 1761067"/>
                <a:gd name="connsiteX16" fmla="*/ 3742267 w 4021667"/>
                <a:gd name="connsiteY16" fmla="*/ 635000 h 1761067"/>
                <a:gd name="connsiteX17" fmla="*/ 3843867 w 4021667"/>
                <a:gd name="connsiteY17" fmla="*/ 575733 h 1761067"/>
                <a:gd name="connsiteX18" fmla="*/ 3818467 w 4021667"/>
                <a:gd name="connsiteY18" fmla="*/ 482600 h 1761067"/>
                <a:gd name="connsiteX19" fmla="*/ 4021667 w 4021667"/>
                <a:gd name="connsiteY19" fmla="*/ 414867 h 1761067"/>
                <a:gd name="connsiteX20" fmla="*/ 3750733 w 4021667"/>
                <a:gd name="connsiteY20" fmla="*/ 364067 h 1761067"/>
                <a:gd name="connsiteX21" fmla="*/ 3826933 w 4021667"/>
                <a:gd name="connsiteY21" fmla="*/ 287867 h 1761067"/>
                <a:gd name="connsiteX22" fmla="*/ 3683000 w 4021667"/>
                <a:gd name="connsiteY22" fmla="*/ 143933 h 1761067"/>
                <a:gd name="connsiteX23" fmla="*/ 4021667 w 4021667"/>
                <a:gd name="connsiteY23" fmla="*/ 127000 h 1761067"/>
                <a:gd name="connsiteX24" fmla="*/ 3793067 w 4021667"/>
                <a:gd name="connsiteY24" fmla="*/ 67733 h 1761067"/>
                <a:gd name="connsiteX25" fmla="*/ 3928533 w 4021667"/>
                <a:gd name="connsiteY25" fmla="*/ 0 h 1761067"/>
                <a:gd name="connsiteX0" fmla="*/ 3928533 w 4021667"/>
                <a:gd name="connsiteY0" fmla="*/ 0 h 1761067"/>
                <a:gd name="connsiteX1" fmla="*/ 0 w 4021667"/>
                <a:gd name="connsiteY1" fmla="*/ 0 h 1761067"/>
                <a:gd name="connsiteX2" fmla="*/ 0 w 4021667"/>
                <a:gd name="connsiteY2" fmla="*/ 1761067 h 1761067"/>
                <a:gd name="connsiteX3" fmla="*/ 3920067 w 4021667"/>
                <a:gd name="connsiteY3" fmla="*/ 1761067 h 1761067"/>
                <a:gd name="connsiteX4" fmla="*/ 3776133 w 4021667"/>
                <a:gd name="connsiteY4" fmla="*/ 1617133 h 1761067"/>
                <a:gd name="connsiteX5" fmla="*/ 3852333 w 4021667"/>
                <a:gd name="connsiteY5" fmla="*/ 1481667 h 1761067"/>
                <a:gd name="connsiteX6" fmla="*/ 3826933 w 4021667"/>
                <a:gd name="connsiteY6" fmla="*/ 1397000 h 1761067"/>
                <a:gd name="connsiteX7" fmla="*/ 3937000 w 4021667"/>
                <a:gd name="connsiteY7" fmla="*/ 1320800 h 1761067"/>
                <a:gd name="connsiteX8" fmla="*/ 3759200 w 4021667"/>
                <a:gd name="connsiteY8" fmla="*/ 1227667 h 1761067"/>
                <a:gd name="connsiteX9" fmla="*/ 3843867 w 4021667"/>
                <a:gd name="connsiteY9" fmla="*/ 1168400 h 1761067"/>
                <a:gd name="connsiteX10" fmla="*/ 3699933 w 4021667"/>
                <a:gd name="connsiteY10" fmla="*/ 1041400 h 1761067"/>
                <a:gd name="connsiteX11" fmla="*/ 3767667 w 4021667"/>
                <a:gd name="connsiteY11" fmla="*/ 990600 h 1761067"/>
                <a:gd name="connsiteX12" fmla="*/ 3759200 w 4021667"/>
                <a:gd name="connsiteY12" fmla="*/ 939800 h 1761067"/>
                <a:gd name="connsiteX13" fmla="*/ 3826933 w 4021667"/>
                <a:gd name="connsiteY13" fmla="*/ 872067 h 1761067"/>
                <a:gd name="connsiteX14" fmla="*/ 3742267 w 4021667"/>
                <a:gd name="connsiteY14" fmla="*/ 795867 h 1761067"/>
                <a:gd name="connsiteX15" fmla="*/ 3818467 w 4021667"/>
                <a:gd name="connsiteY15" fmla="*/ 668867 h 1761067"/>
                <a:gd name="connsiteX16" fmla="*/ 3742267 w 4021667"/>
                <a:gd name="connsiteY16" fmla="*/ 635000 h 1761067"/>
                <a:gd name="connsiteX17" fmla="*/ 3843867 w 4021667"/>
                <a:gd name="connsiteY17" fmla="*/ 575733 h 1761067"/>
                <a:gd name="connsiteX18" fmla="*/ 3818467 w 4021667"/>
                <a:gd name="connsiteY18" fmla="*/ 482600 h 1761067"/>
                <a:gd name="connsiteX19" fmla="*/ 3920067 w 4021667"/>
                <a:gd name="connsiteY19" fmla="*/ 406401 h 1761067"/>
                <a:gd name="connsiteX20" fmla="*/ 3750733 w 4021667"/>
                <a:gd name="connsiteY20" fmla="*/ 364067 h 1761067"/>
                <a:gd name="connsiteX21" fmla="*/ 3826933 w 4021667"/>
                <a:gd name="connsiteY21" fmla="*/ 287867 h 1761067"/>
                <a:gd name="connsiteX22" fmla="*/ 3683000 w 4021667"/>
                <a:gd name="connsiteY22" fmla="*/ 143933 h 1761067"/>
                <a:gd name="connsiteX23" fmla="*/ 4021667 w 4021667"/>
                <a:gd name="connsiteY23" fmla="*/ 127000 h 1761067"/>
                <a:gd name="connsiteX24" fmla="*/ 3793067 w 4021667"/>
                <a:gd name="connsiteY24" fmla="*/ 67733 h 1761067"/>
                <a:gd name="connsiteX25" fmla="*/ 3928533 w 4021667"/>
                <a:gd name="connsiteY25" fmla="*/ 0 h 1761067"/>
                <a:gd name="connsiteX0" fmla="*/ 3928533 w 3937000"/>
                <a:gd name="connsiteY0" fmla="*/ 0 h 1761067"/>
                <a:gd name="connsiteX1" fmla="*/ 0 w 3937000"/>
                <a:gd name="connsiteY1" fmla="*/ 0 h 1761067"/>
                <a:gd name="connsiteX2" fmla="*/ 0 w 3937000"/>
                <a:gd name="connsiteY2" fmla="*/ 1761067 h 1761067"/>
                <a:gd name="connsiteX3" fmla="*/ 3920067 w 3937000"/>
                <a:gd name="connsiteY3" fmla="*/ 1761067 h 1761067"/>
                <a:gd name="connsiteX4" fmla="*/ 3776133 w 3937000"/>
                <a:gd name="connsiteY4" fmla="*/ 1617133 h 1761067"/>
                <a:gd name="connsiteX5" fmla="*/ 3852333 w 3937000"/>
                <a:gd name="connsiteY5" fmla="*/ 1481667 h 1761067"/>
                <a:gd name="connsiteX6" fmla="*/ 3826933 w 3937000"/>
                <a:gd name="connsiteY6" fmla="*/ 1397000 h 1761067"/>
                <a:gd name="connsiteX7" fmla="*/ 3937000 w 3937000"/>
                <a:gd name="connsiteY7" fmla="*/ 1320800 h 1761067"/>
                <a:gd name="connsiteX8" fmla="*/ 3759200 w 3937000"/>
                <a:gd name="connsiteY8" fmla="*/ 1227667 h 1761067"/>
                <a:gd name="connsiteX9" fmla="*/ 3843867 w 3937000"/>
                <a:gd name="connsiteY9" fmla="*/ 1168400 h 1761067"/>
                <a:gd name="connsiteX10" fmla="*/ 3699933 w 3937000"/>
                <a:gd name="connsiteY10" fmla="*/ 1041400 h 1761067"/>
                <a:gd name="connsiteX11" fmla="*/ 3767667 w 3937000"/>
                <a:gd name="connsiteY11" fmla="*/ 990600 h 1761067"/>
                <a:gd name="connsiteX12" fmla="*/ 3759200 w 3937000"/>
                <a:gd name="connsiteY12" fmla="*/ 939800 h 1761067"/>
                <a:gd name="connsiteX13" fmla="*/ 3826933 w 3937000"/>
                <a:gd name="connsiteY13" fmla="*/ 872067 h 1761067"/>
                <a:gd name="connsiteX14" fmla="*/ 3742267 w 3937000"/>
                <a:gd name="connsiteY14" fmla="*/ 795867 h 1761067"/>
                <a:gd name="connsiteX15" fmla="*/ 3818467 w 3937000"/>
                <a:gd name="connsiteY15" fmla="*/ 668867 h 1761067"/>
                <a:gd name="connsiteX16" fmla="*/ 3742267 w 3937000"/>
                <a:gd name="connsiteY16" fmla="*/ 635000 h 1761067"/>
                <a:gd name="connsiteX17" fmla="*/ 3843867 w 3937000"/>
                <a:gd name="connsiteY17" fmla="*/ 575733 h 1761067"/>
                <a:gd name="connsiteX18" fmla="*/ 3818467 w 3937000"/>
                <a:gd name="connsiteY18" fmla="*/ 482600 h 1761067"/>
                <a:gd name="connsiteX19" fmla="*/ 3920067 w 3937000"/>
                <a:gd name="connsiteY19" fmla="*/ 406401 h 1761067"/>
                <a:gd name="connsiteX20" fmla="*/ 3750733 w 3937000"/>
                <a:gd name="connsiteY20" fmla="*/ 364067 h 1761067"/>
                <a:gd name="connsiteX21" fmla="*/ 3826933 w 3937000"/>
                <a:gd name="connsiteY21" fmla="*/ 287867 h 1761067"/>
                <a:gd name="connsiteX22" fmla="*/ 3683000 w 3937000"/>
                <a:gd name="connsiteY22" fmla="*/ 143933 h 1761067"/>
                <a:gd name="connsiteX23" fmla="*/ 3877734 w 3937000"/>
                <a:gd name="connsiteY23" fmla="*/ 177800 h 1761067"/>
                <a:gd name="connsiteX24" fmla="*/ 3793067 w 3937000"/>
                <a:gd name="connsiteY24" fmla="*/ 67733 h 1761067"/>
                <a:gd name="connsiteX25" fmla="*/ 3928533 w 3937000"/>
                <a:gd name="connsiteY25" fmla="*/ 0 h 1761067"/>
                <a:gd name="connsiteX0" fmla="*/ 3928533 w 3937000"/>
                <a:gd name="connsiteY0" fmla="*/ 0 h 1761067"/>
                <a:gd name="connsiteX1" fmla="*/ 0 w 3937000"/>
                <a:gd name="connsiteY1" fmla="*/ 0 h 1761067"/>
                <a:gd name="connsiteX2" fmla="*/ 0 w 3937000"/>
                <a:gd name="connsiteY2" fmla="*/ 1761067 h 1761067"/>
                <a:gd name="connsiteX3" fmla="*/ 3920067 w 3937000"/>
                <a:gd name="connsiteY3" fmla="*/ 1761067 h 1761067"/>
                <a:gd name="connsiteX4" fmla="*/ 3776133 w 3937000"/>
                <a:gd name="connsiteY4" fmla="*/ 1617133 h 1761067"/>
                <a:gd name="connsiteX5" fmla="*/ 3852333 w 3937000"/>
                <a:gd name="connsiteY5" fmla="*/ 1481667 h 1761067"/>
                <a:gd name="connsiteX6" fmla="*/ 3826933 w 3937000"/>
                <a:gd name="connsiteY6" fmla="*/ 1397000 h 1761067"/>
                <a:gd name="connsiteX7" fmla="*/ 3937000 w 3937000"/>
                <a:gd name="connsiteY7" fmla="*/ 1320800 h 1761067"/>
                <a:gd name="connsiteX8" fmla="*/ 3759200 w 3937000"/>
                <a:gd name="connsiteY8" fmla="*/ 1227667 h 1761067"/>
                <a:gd name="connsiteX9" fmla="*/ 3843867 w 3937000"/>
                <a:gd name="connsiteY9" fmla="*/ 1168400 h 1761067"/>
                <a:gd name="connsiteX10" fmla="*/ 3699933 w 3937000"/>
                <a:gd name="connsiteY10" fmla="*/ 1041400 h 1761067"/>
                <a:gd name="connsiteX11" fmla="*/ 3767667 w 3937000"/>
                <a:gd name="connsiteY11" fmla="*/ 990600 h 1761067"/>
                <a:gd name="connsiteX12" fmla="*/ 3759200 w 3937000"/>
                <a:gd name="connsiteY12" fmla="*/ 939800 h 1761067"/>
                <a:gd name="connsiteX13" fmla="*/ 3826933 w 3937000"/>
                <a:gd name="connsiteY13" fmla="*/ 872067 h 1761067"/>
                <a:gd name="connsiteX14" fmla="*/ 3742267 w 3937000"/>
                <a:gd name="connsiteY14" fmla="*/ 795867 h 1761067"/>
                <a:gd name="connsiteX15" fmla="*/ 3818467 w 3937000"/>
                <a:gd name="connsiteY15" fmla="*/ 668867 h 1761067"/>
                <a:gd name="connsiteX16" fmla="*/ 3742267 w 3937000"/>
                <a:gd name="connsiteY16" fmla="*/ 635000 h 1761067"/>
                <a:gd name="connsiteX17" fmla="*/ 3843867 w 3937000"/>
                <a:gd name="connsiteY17" fmla="*/ 575733 h 1761067"/>
                <a:gd name="connsiteX18" fmla="*/ 3818467 w 3937000"/>
                <a:gd name="connsiteY18" fmla="*/ 482600 h 1761067"/>
                <a:gd name="connsiteX19" fmla="*/ 3920067 w 3937000"/>
                <a:gd name="connsiteY19" fmla="*/ 406401 h 1761067"/>
                <a:gd name="connsiteX20" fmla="*/ 3750733 w 3937000"/>
                <a:gd name="connsiteY20" fmla="*/ 364067 h 1761067"/>
                <a:gd name="connsiteX21" fmla="*/ 3826933 w 3937000"/>
                <a:gd name="connsiteY21" fmla="*/ 287867 h 1761067"/>
                <a:gd name="connsiteX22" fmla="*/ 3750734 w 3937000"/>
                <a:gd name="connsiteY22" fmla="*/ 203200 h 1761067"/>
                <a:gd name="connsiteX23" fmla="*/ 3877734 w 3937000"/>
                <a:gd name="connsiteY23" fmla="*/ 177800 h 1761067"/>
                <a:gd name="connsiteX24" fmla="*/ 3793067 w 3937000"/>
                <a:gd name="connsiteY24" fmla="*/ 67733 h 1761067"/>
                <a:gd name="connsiteX25" fmla="*/ 3928533 w 3937000"/>
                <a:gd name="connsiteY25" fmla="*/ 0 h 1761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937000" h="1761067">
                  <a:moveTo>
                    <a:pt x="3928533" y="0"/>
                  </a:moveTo>
                  <a:lnTo>
                    <a:pt x="0" y="0"/>
                  </a:lnTo>
                  <a:lnTo>
                    <a:pt x="0" y="1761067"/>
                  </a:lnTo>
                  <a:lnTo>
                    <a:pt x="3920067" y="1761067"/>
                  </a:lnTo>
                  <a:lnTo>
                    <a:pt x="3776133" y="1617133"/>
                  </a:lnTo>
                  <a:lnTo>
                    <a:pt x="3852333" y="1481667"/>
                  </a:lnTo>
                  <a:lnTo>
                    <a:pt x="3826933" y="1397000"/>
                  </a:lnTo>
                  <a:lnTo>
                    <a:pt x="3937000" y="1320800"/>
                  </a:lnTo>
                  <a:lnTo>
                    <a:pt x="3759200" y="1227667"/>
                  </a:lnTo>
                  <a:lnTo>
                    <a:pt x="3843867" y="1168400"/>
                  </a:lnTo>
                  <a:lnTo>
                    <a:pt x="3699933" y="1041400"/>
                  </a:lnTo>
                  <a:lnTo>
                    <a:pt x="3767667" y="990600"/>
                  </a:lnTo>
                  <a:lnTo>
                    <a:pt x="3759200" y="939800"/>
                  </a:lnTo>
                  <a:lnTo>
                    <a:pt x="3826933" y="872067"/>
                  </a:lnTo>
                  <a:lnTo>
                    <a:pt x="3742267" y="795867"/>
                  </a:lnTo>
                  <a:lnTo>
                    <a:pt x="3818467" y="668867"/>
                  </a:lnTo>
                  <a:lnTo>
                    <a:pt x="3742267" y="635000"/>
                  </a:lnTo>
                  <a:lnTo>
                    <a:pt x="3843867" y="575733"/>
                  </a:lnTo>
                  <a:lnTo>
                    <a:pt x="3818467" y="482600"/>
                  </a:lnTo>
                  <a:lnTo>
                    <a:pt x="3920067" y="406401"/>
                  </a:lnTo>
                  <a:lnTo>
                    <a:pt x="3750733" y="364067"/>
                  </a:lnTo>
                  <a:lnTo>
                    <a:pt x="3826933" y="287867"/>
                  </a:lnTo>
                  <a:lnTo>
                    <a:pt x="3750734" y="203200"/>
                  </a:lnTo>
                  <a:lnTo>
                    <a:pt x="3877734" y="177800"/>
                  </a:lnTo>
                  <a:lnTo>
                    <a:pt x="3793067" y="67733"/>
                  </a:lnTo>
                  <a:lnTo>
                    <a:pt x="3928533" y="0"/>
                  </a:lnTo>
                  <a:close/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7222068" y="1243106"/>
            <a:ext cx="1659466" cy="821267"/>
            <a:chOff x="7222068" y="965200"/>
            <a:chExt cx="1659466" cy="821267"/>
          </a:xfrm>
        </p:grpSpPr>
        <p:sp>
          <p:nvSpPr>
            <p:cNvPr id="43" name="Cloud Callout 42"/>
            <p:cNvSpPr/>
            <p:nvPr/>
          </p:nvSpPr>
          <p:spPr bwMode="auto">
            <a:xfrm>
              <a:off x="7222068" y="965200"/>
              <a:ext cx="1659466" cy="821267"/>
            </a:xfrm>
            <a:prstGeom prst="cloudCallout">
              <a:avLst>
                <a:gd name="adj1" fmla="val -53792"/>
                <a:gd name="adj2" fmla="val 74253"/>
              </a:avLst>
            </a:prstGeom>
            <a:solidFill>
              <a:srgbClr val="66FFCC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381880" y="1092199"/>
              <a:ext cx="14301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Better recom-</a:t>
              </a:r>
              <a:br>
                <a:rPr lang="en-US" sz="1600" smtClean="0"/>
              </a:br>
              <a:r>
                <a:rPr lang="en-US" sz="1600" smtClean="0"/>
                <a:t>mendations?</a:t>
              </a:r>
              <a:endParaRPr lang="en-US" sz="1600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7493001" y="2546973"/>
            <a:ext cx="1515533" cy="838200"/>
            <a:chOff x="7493001" y="2269067"/>
            <a:chExt cx="1515533" cy="838200"/>
          </a:xfrm>
        </p:grpSpPr>
        <p:sp>
          <p:nvSpPr>
            <p:cNvPr id="44" name="Cloud Callout 43"/>
            <p:cNvSpPr/>
            <p:nvPr/>
          </p:nvSpPr>
          <p:spPr bwMode="auto">
            <a:xfrm>
              <a:off x="7493001" y="2269067"/>
              <a:ext cx="1515533" cy="838200"/>
            </a:xfrm>
            <a:prstGeom prst="cloudCallout">
              <a:avLst>
                <a:gd name="adj1" fmla="val -64600"/>
                <a:gd name="adj2" fmla="val 71389"/>
              </a:avLst>
            </a:prstGeom>
            <a:solidFill>
              <a:srgbClr val="66FFCC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7584772" y="2379133"/>
              <a:ext cx="1295356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Does Bob</a:t>
              </a:r>
              <a:br>
                <a:rPr lang="en-US" sz="1600" smtClean="0"/>
              </a:br>
              <a:r>
                <a:rPr lang="en-US" sz="1600" smtClean="0"/>
                <a:t>watch porn?</a:t>
              </a:r>
              <a:endParaRPr lang="en-US" sz="1600"/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1585316" y="3719371"/>
            <a:ext cx="2733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Data</a:t>
            </a:r>
            <a:endParaRPr lang="en-US"/>
          </a:p>
        </p:txBody>
      </p:sp>
      <p:sp>
        <p:nvSpPr>
          <p:cNvPr id="53" name="Rectangle 52"/>
          <p:cNvSpPr/>
          <p:nvPr/>
        </p:nvSpPr>
        <p:spPr bwMode="auto">
          <a:xfrm>
            <a:off x="1236132" y="1985108"/>
            <a:ext cx="618067" cy="207343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sz="1600" smtClean="0">
                <a:solidFill>
                  <a:srgbClr val="FF0000"/>
                </a:solidFill>
              </a:rPr>
              <a:t>#1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54" name="Rectangle 53"/>
          <p:cNvSpPr/>
          <p:nvPr/>
        </p:nvSpPr>
        <p:spPr bwMode="auto">
          <a:xfrm>
            <a:off x="1228025" y="2268831"/>
            <a:ext cx="618067" cy="207343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sz="1600" smtClean="0">
                <a:solidFill>
                  <a:srgbClr val="FF0000"/>
                </a:solidFill>
              </a:rPr>
              <a:t>#2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1229645" y="2544451"/>
            <a:ext cx="618067" cy="259223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sz="1600" smtClean="0">
                <a:solidFill>
                  <a:srgbClr val="FF0000"/>
                </a:solidFill>
              </a:rPr>
              <a:t>#3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1221539" y="2857357"/>
            <a:ext cx="618067" cy="236706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sz="1600" smtClean="0">
                <a:solidFill>
                  <a:srgbClr val="FF0000"/>
                </a:solidFill>
              </a:rPr>
              <a:t>#4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1223161" y="3155670"/>
            <a:ext cx="618067" cy="236706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l"/>
            <a:r>
              <a:rPr lang="en-US" sz="1600" smtClean="0">
                <a:solidFill>
                  <a:srgbClr val="FF0000"/>
                </a:solidFill>
              </a:rPr>
              <a:t>#5</a:t>
            </a:r>
            <a:endParaRPr lang="en-US" sz="1600">
              <a:solidFill>
                <a:srgbClr val="FF0000"/>
              </a:solidFill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1882589" y="2223247"/>
            <a:ext cx="1425388" cy="313765"/>
          </a:xfrm>
          <a:prstGeom prst="rect">
            <a:avLst/>
          </a:prstGeom>
          <a:solidFill>
            <a:srgbClr val="FFC000">
              <a:alpha val="30000"/>
            </a:srgbClr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ight Arrow 59"/>
          <p:cNvSpPr/>
          <p:nvPr/>
        </p:nvSpPr>
        <p:spPr bwMode="auto">
          <a:xfrm>
            <a:off x="5342965" y="2608730"/>
            <a:ext cx="502023" cy="349623"/>
          </a:xfrm>
          <a:prstGeom prst="rightArrow">
            <a:avLst/>
          </a:prstGeom>
          <a:solidFill>
            <a:srgbClr val="66FFFF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/>
          <p:cNvGrpSpPr/>
          <p:nvPr/>
        </p:nvGrpSpPr>
        <p:grpSpPr>
          <a:xfrm>
            <a:off x="7220212" y="4069450"/>
            <a:ext cx="1975998" cy="838200"/>
            <a:chOff x="7220212" y="4011082"/>
            <a:chExt cx="1975998" cy="838200"/>
          </a:xfrm>
        </p:grpSpPr>
        <p:sp>
          <p:nvSpPr>
            <p:cNvPr id="62" name="Cloud Callout 61"/>
            <p:cNvSpPr/>
            <p:nvPr/>
          </p:nvSpPr>
          <p:spPr bwMode="auto">
            <a:xfrm>
              <a:off x="7247106" y="4011082"/>
              <a:ext cx="1884386" cy="838200"/>
            </a:xfrm>
            <a:prstGeom prst="cloudCallout">
              <a:avLst>
                <a:gd name="adj1" fmla="val -56016"/>
                <a:gd name="adj2" fmla="val -46395"/>
              </a:avLst>
            </a:prstGeom>
            <a:solidFill>
              <a:srgbClr val="66FFCC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38"/>
            <p:cNvSpPr/>
            <p:nvPr/>
          </p:nvSpPr>
          <p:spPr bwMode="auto">
            <a:xfrm>
              <a:off x="7402748" y="4387174"/>
              <a:ext cx="1556426" cy="194553"/>
            </a:xfrm>
            <a:prstGeom prst="rect">
              <a:avLst/>
            </a:prstGeom>
            <a:solidFill>
              <a:srgbClr val="66FFCC"/>
            </a:solidFill>
            <a:ln w="1905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7220212" y="4076322"/>
              <a:ext cx="197599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smtClean="0"/>
                <a:t>I know Bob</a:t>
              </a:r>
              <a:br>
                <a:rPr lang="en-US" sz="1600" smtClean="0"/>
              </a:br>
              <a:r>
                <a:rPr lang="en-US" sz="1600" smtClean="0"/>
                <a:t>hates 'Godfather'</a:t>
              </a:r>
              <a:endParaRPr lang="en-US" sz="16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92D050"/>
                </a:solidFill>
              </a:rPr>
              <a:t>Motivation</a:t>
            </a:r>
          </a:p>
          <a:p>
            <a:r>
              <a:rPr lang="en-US" smtClean="0">
                <a:solidFill>
                  <a:srgbClr val="92D050"/>
                </a:solidFill>
              </a:rPr>
              <a:t>Differential Privacy primer</a:t>
            </a:r>
          </a:p>
          <a:p>
            <a:r>
              <a:rPr lang="en-US" smtClean="0">
                <a:solidFill>
                  <a:srgbClr val="92D050"/>
                </a:solidFill>
              </a:rPr>
              <a:t>Attacks on Differential Privacy</a:t>
            </a:r>
          </a:p>
          <a:p>
            <a:r>
              <a:rPr lang="en-US" smtClean="0">
                <a:solidFill>
                  <a:srgbClr val="92D050"/>
                </a:solidFill>
              </a:rPr>
              <a:t>Defenses</a:t>
            </a:r>
          </a:p>
          <a:p>
            <a:r>
              <a:rPr lang="en-US" smtClean="0">
                <a:solidFill>
                  <a:srgbClr val="92D050"/>
                </a:solidFill>
              </a:rPr>
              <a:t>The Fuzz system</a:t>
            </a:r>
          </a:p>
          <a:p>
            <a:r>
              <a:rPr lang="en-US" smtClean="0">
                <a:solidFill>
                  <a:srgbClr val="FF6600"/>
                </a:solidFill>
              </a:rPr>
              <a:t>Evaluation</a:t>
            </a:r>
          </a:p>
          <a:p>
            <a:pPr lvl="1"/>
            <a:r>
              <a:rPr lang="en-US" smtClean="0">
                <a:solidFill>
                  <a:srgbClr val="FF6600"/>
                </a:solidFill>
              </a:rPr>
              <a:t>Is Fuzz expressive enough to handle realistic queries?</a:t>
            </a:r>
          </a:p>
          <a:p>
            <a:pPr lvl="1"/>
            <a:r>
              <a:rPr lang="en-US" smtClean="0">
                <a:solidFill>
                  <a:srgbClr val="FF6600"/>
                </a:solidFill>
              </a:rPr>
              <a:t>Is Fuzz fast enough to be practical?</a:t>
            </a:r>
          </a:p>
          <a:p>
            <a:pPr lvl="1"/>
            <a:r>
              <a:rPr lang="en-US" smtClean="0">
                <a:solidFill>
                  <a:srgbClr val="FF6600"/>
                </a:solidFill>
              </a:rPr>
              <a:t>Does Fuzz effectively prevent side-channel attacks?</a:t>
            </a:r>
          </a:p>
          <a:p>
            <a:pPr lvl="1"/>
            <a:r>
              <a:rPr lang="en-US" smtClean="0">
                <a:solidFill>
                  <a:schemeClr val="bg1">
                    <a:lumMod val="65000"/>
                  </a:schemeClr>
                </a:solidFill>
              </a:rPr>
              <a:t>More experiments are described in the paper</a:t>
            </a:r>
            <a:endParaRPr lang="en-US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3256071" y="4279745"/>
            <a:ext cx="698320" cy="419100"/>
            <a:chOff x="6143624" y="2514600"/>
            <a:chExt cx="698320" cy="419100"/>
          </a:xfrm>
        </p:grpSpPr>
        <p:sp>
          <p:nvSpPr>
            <p:cNvPr id="7" name="Right Arrow 6"/>
            <p:cNvSpPr/>
            <p:nvPr/>
          </p:nvSpPr>
          <p:spPr bwMode="auto">
            <a:xfrm rot="10800000">
              <a:off x="6143624" y="2514600"/>
              <a:ext cx="695325" cy="419100"/>
            </a:xfrm>
            <a:prstGeom prst="rightArrow">
              <a:avLst/>
            </a:prstGeom>
            <a:solidFill>
              <a:srgbClr val="FF99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315838" y="2600326"/>
              <a:ext cx="5261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smtClean="0">
                  <a:latin typeface="Arial" pitchFamily="34" charset="0"/>
                  <a:cs typeface="Arial" pitchFamily="34" charset="0"/>
                </a:rPr>
                <a:t>NEXT</a:t>
              </a:r>
              <a:endParaRPr lang="en-US" sz="100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9" name="Picture 2" descr="C:\Users\Andreas Haeberlen\AppData\Local\Microsoft\Windows\Temporary Internet Files\Content.IE5\0I8TMXB2\MCj044131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01926" y="1675320"/>
            <a:ext cx="495300" cy="495300"/>
          </a:xfrm>
          <a:prstGeom prst="rect">
            <a:avLst/>
          </a:prstGeom>
          <a:noFill/>
        </p:spPr>
      </p:pic>
      <p:pic>
        <p:nvPicPr>
          <p:cNvPr id="10" name="Picture 2" descr="C:\Users\Andreas Haeberlen\AppData\Local\Microsoft\Windows\Temporary Internet Files\Content.IE5\0I8TMXB2\MCj044131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95592" y="2199509"/>
            <a:ext cx="495300" cy="495300"/>
          </a:xfrm>
          <a:prstGeom prst="rect">
            <a:avLst/>
          </a:prstGeom>
          <a:noFill/>
        </p:spPr>
      </p:pic>
      <p:pic>
        <p:nvPicPr>
          <p:cNvPr id="11" name="Picture 2" descr="C:\Users\Andreas Haeberlen\AppData\Local\Microsoft\Windows\Temporary Internet Files\Content.IE5\0I8TMXB2\MCj044131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29830" y="2693553"/>
            <a:ext cx="495300" cy="495300"/>
          </a:xfrm>
          <a:prstGeom prst="rect">
            <a:avLst/>
          </a:prstGeom>
          <a:noFill/>
        </p:spPr>
      </p:pic>
      <p:pic>
        <p:nvPicPr>
          <p:cNvPr id="12" name="Picture 2" descr="C:\Users\Andreas Haeberlen\AppData\Local\Microsoft\Windows\Temporary Internet Files\Content.IE5\0I8TMXB2\MCj044131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6033" y="3217742"/>
            <a:ext cx="495300" cy="495300"/>
          </a:xfrm>
          <a:prstGeom prst="rect">
            <a:avLst/>
          </a:prstGeom>
          <a:noFill/>
        </p:spPr>
      </p:pic>
      <p:pic>
        <p:nvPicPr>
          <p:cNvPr id="13" name="Picture 2" descr="C:\Users\Andreas Haeberlen\AppData\Local\Microsoft\Windows\Temporary Internet Files\Content.IE5\0I8TMXB2\MCj04413100000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03413" y="3721835"/>
            <a:ext cx="495300" cy="495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Experimental setup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8938"/>
            <a:ext cx="7772400" cy="4869184"/>
          </a:xfrm>
        </p:spPr>
        <p:txBody>
          <a:bodyPr/>
          <a:lstStyle/>
          <a:p>
            <a:r>
              <a:rPr lang="en-US" smtClean="0"/>
              <a:t>Implemented three queries from prior work:</a:t>
            </a:r>
          </a:p>
          <a:p>
            <a:pPr lvl="1"/>
            <a:r>
              <a:rPr lang="en-US" smtClean="0"/>
              <a:t>K-means clustering (inspired by Blum et al., PODS'05)</a:t>
            </a:r>
          </a:p>
          <a:p>
            <a:pPr lvl="1"/>
            <a:r>
              <a:rPr lang="en-US" smtClean="0"/>
              <a:t>Census query (inspired by Chawla et al., TCC'05)</a:t>
            </a:r>
          </a:p>
          <a:p>
            <a:pPr lvl="1"/>
            <a:r>
              <a:rPr lang="en-US" smtClean="0"/>
              <a:t>Web server log analysis (inspired by Dwork et al., TCC'06)</a:t>
            </a:r>
          </a:p>
          <a:p>
            <a:pPr lvl="1"/>
            <a:r>
              <a:rPr lang="en-US" smtClean="0">
                <a:solidFill>
                  <a:srgbClr val="33CC33"/>
                </a:solidFill>
              </a:rPr>
              <a:t>Fuzz is expressive enough to run all three queries</a:t>
            </a:r>
          </a:p>
          <a:p>
            <a:pPr lvl="1"/>
            <a:endParaRPr lang="en-US" smtClean="0"/>
          </a:p>
          <a:p>
            <a:r>
              <a:rPr lang="en-US" smtClean="0"/>
              <a:t>Also crafted several adversarial queries</a:t>
            </a:r>
          </a:p>
          <a:p>
            <a:pPr lvl="1"/>
            <a:r>
              <a:rPr lang="en-US" smtClean="0"/>
              <a:t>Using different variants of our attacks </a:t>
            </a:r>
          </a:p>
          <a:p>
            <a:pPr lvl="1"/>
            <a:endParaRPr lang="en-US" smtClean="0"/>
          </a:p>
          <a:p>
            <a:r>
              <a:rPr lang="en-US" smtClean="0"/>
              <a:t>Evaluated on a commodity system</a:t>
            </a:r>
          </a:p>
          <a:p>
            <a:pPr lvl="1"/>
            <a:r>
              <a:rPr lang="en-US" smtClean="0"/>
              <a:t>3GHz Core 2 Duo running Linux 2.6.38</a:t>
            </a:r>
          </a:p>
          <a:p>
            <a:pPr lvl="1"/>
            <a:r>
              <a:rPr lang="en-US" smtClean="0"/>
              <a:t>Synthetic database with 10,000 rows</a:t>
            </a:r>
          </a:p>
          <a:p>
            <a:pPr lvl="1"/>
            <a:endParaRPr lang="en-US" smtClean="0"/>
          </a:p>
          <a:p>
            <a:pPr lvl="1"/>
            <a:endParaRPr lang="en-US" smtClean="0"/>
          </a:p>
          <a:p>
            <a:pPr>
              <a:buNone/>
            </a:pPr>
            <a:endParaRPr lang="en-US" smtClean="0"/>
          </a:p>
          <a:p>
            <a:pPr>
              <a:buNone/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9963" y="304800"/>
            <a:ext cx="7912780" cy="990600"/>
          </a:xfrm>
        </p:spPr>
        <p:txBody>
          <a:bodyPr/>
          <a:lstStyle/>
          <a:p>
            <a:r>
              <a:rPr lang="en-US" smtClean="0"/>
              <a:t>Performance: Non-adversarial queries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501661"/>
            <a:ext cx="7772400" cy="2140299"/>
          </a:xfrm>
        </p:spPr>
        <p:txBody>
          <a:bodyPr/>
          <a:lstStyle/>
          <a:p>
            <a:r>
              <a:rPr lang="en-US" smtClean="0"/>
              <a:t>Query completion time increased by 2.5x-6.8x</a:t>
            </a:r>
          </a:p>
          <a:p>
            <a:pPr lvl="1"/>
            <a:r>
              <a:rPr lang="en-US" smtClean="0"/>
              <a:t>But: Most expensive query took 'only' 12.7s</a:t>
            </a:r>
          </a:p>
          <a:p>
            <a:r>
              <a:rPr lang="en-US" smtClean="0"/>
              <a:t>Most of the increase was due to time padding</a:t>
            </a:r>
          </a:p>
          <a:p>
            <a:pPr lvl="1"/>
            <a:r>
              <a:rPr lang="en-US" smtClean="0"/>
              <a:t>Timeouts were set conservatively</a:t>
            </a:r>
          </a:p>
          <a:p>
            <a:pPr lvl="1"/>
            <a:r>
              <a:rPr lang="en-US" smtClean="0"/>
              <a:t>More detailed results are in the paper</a:t>
            </a:r>
          </a:p>
          <a:p>
            <a:pPr lvl="1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 bwMode="auto">
          <a:xfrm rot="5400000">
            <a:off x="1321359" y="2838659"/>
            <a:ext cx="2562329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0" name="Straight Connector 9"/>
          <p:cNvCxnSpPr/>
          <p:nvPr/>
        </p:nvCxnSpPr>
        <p:spPr bwMode="auto">
          <a:xfrm>
            <a:off x="2601097" y="4119824"/>
            <a:ext cx="520647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2602523" y="1561365"/>
            <a:ext cx="11053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600463" y="1930008"/>
            <a:ext cx="11053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/>
          <p:cNvCxnSpPr/>
          <p:nvPr/>
        </p:nvCxnSpPr>
        <p:spPr bwMode="auto">
          <a:xfrm>
            <a:off x="2592226" y="2292472"/>
            <a:ext cx="11053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Straight Connector 14"/>
          <p:cNvCxnSpPr/>
          <p:nvPr/>
        </p:nvCxnSpPr>
        <p:spPr bwMode="auto">
          <a:xfrm>
            <a:off x="2602523" y="2654938"/>
            <a:ext cx="11053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6" name="Straight Connector 15"/>
          <p:cNvCxnSpPr/>
          <p:nvPr/>
        </p:nvCxnSpPr>
        <p:spPr bwMode="auto">
          <a:xfrm>
            <a:off x="2594285" y="3023583"/>
            <a:ext cx="11053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/>
          <p:cNvCxnSpPr/>
          <p:nvPr/>
        </p:nvCxnSpPr>
        <p:spPr bwMode="auto">
          <a:xfrm>
            <a:off x="2598404" y="3386048"/>
            <a:ext cx="11053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/>
          <p:nvPr/>
        </p:nvCxnSpPr>
        <p:spPr bwMode="auto">
          <a:xfrm>
            <a:off x="2596344" y="3748513"/>
            <a:ext cx="110532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Rectangle 18"/>
          <p:cNvSpPr/>
          <p:nvPr/>
        </p:nvSpPr>
        <p:spPr bwMode="auto">
          <a:xfrm>
            <a:off x="2947086" y="3774989"/>
            <a:ext cx="352168" cy="345989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 bwMode="auto">
          <a:xfrm>
            <a:off x="4668794" y="3941806"/>
            <a:ext cx="352168" cy="177114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 bwMode="auto">
          <a:xfrm>
            <a:off x="6402859" y="4071551"/>
            <a:ext cx="352168" cy="51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 bwMode="auto">
          <a:xfrm>
            <a:off x="3299254" y="3719383"/>
            <a:ext cx="352168" cy="401595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 bwMode="auto">
          <a:xfrm>
            <a:off x="5020962" y="3923270"/>
            <a:ext cx="352168" cy="195649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 bwMode="auto">
          <a:xfrm>
            <a:off x="6755027" y="4003589"/>
            <a:ext cx="352168" cy="119449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 bwMode="auto">
          <a:xfrm>
            <a:off x="3643183" y="1804086"/>
            <a:ext cx="352168" cy="2314833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 bwMode="auto">
          <a:xfrm>
            <a:off x="5371069" y="3688492"/>
            <a:ext cx="352168" cy="434546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7105134" y="3923271"/>
            <a:ext cx="352168" cy="197708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 bwMode="auto">
          <a:xfrm>
            <a:off x="6930080" y="2339547"/>
            <a:ext cx="613720" cy="197708"/>
          </a:xfrm>
          <a:prstGeom prst="rect">
            <a:avLst/>
          </a:prstGeom>
          <a:solidFill>
            <a:srgbClr val="33CC33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6928020" y="2034747"/>
            <a:ext cx="613720" cy="197708"/>
          </a:xfrm>
          <a:prstGeom prst="rect">
            <a:avLst/>
          </a:prstGeom>
          <a:solidFill>
            <a:srgbClr val="FFC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 bwMode="auto">
          <a:xfrm>
            <a:off x="6925960" y="1705234"/>
            <a:ext cx="613720" cy="197708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5284842" y="1637270"/>
            <a:ext cx="16401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/>
              <a:t>Original runtime</a:t>
            </a:r>
            <a:endParaRPr lang="en-US" sz="1600"/>
          </a:p>
        </p:txBody>
      </p:sp>
      <p:sp>
        <p:nvSpPr>
          <p:cNvPr id="32" name="TextBox 31"/>
          <p:cNvSpPr txBox="1"/>
          <p:nvPr/>
        </p:nvSpPr>
        <p:spPr>
          <a:xfrm>
            <a:off x="5134502" y="1962666"/>
            <a:ext cx="18229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/>
              <a:t>Fuzz (no padding)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324866" y="2269525"/>
            <a:ext cx="5886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1600" smtClean="0"/>
              <a:t>Fuzz</a:t>
            </a:r>
          </a:p>
        </p:txBody>
      </p:sp>
      <p:sp>
        <p:nvSpPr>
          <p:cNvPr id="34" name="TextBox 33"/>
          <p:cNvSpPr txBox="1"/>
          <p:nvPr/>
        </p:nvSpPr>
        <p:spPr>
          <a:xfrm rot="16200000">
            <a:off x="582439" y="2659851"/>
            <a:ext cx="255390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Query completion time (s)</a:t>
            </a:r>
            <a:endParaRPr lang="en-US" sz="1600"/>
          </a:p>
        </p:txBody>
      </p:sp>
      <p:sp>
        <p:nvSpPr>
          <p:cNvPr id="35" name="TextBox 34"/>
          <p:cNvSpPr txBox="1"/>
          <p:nvPr/>
        </p:nvSpPr>
        <p:spPr>
          <a:xfrm>
            <a:off x="3029706" y="4140602"/>
            <a:ext cx="88036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kmeans</a:t>
            </a:r>
            <a:endParaRPr lang="en-US" sz="1600"/>
          </a:p>
        </p:txBody>
      </p:sp>
      <p:sp>
        <p:nvSpPr>
          <p:cNvPr id="36" name="TextBox 35"/>
          <p:cNvSpPr txBox="1"/>
          <p:nvPr/>
        </p:nvSpPr>
        <p:spPr>
          <a:xfrm>
            <a:off x="4823985" y="4150900"/>
            <a:ext cx="79701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census</a:t>
            </a:r>
            <a:endParaRPr lang="en-US" sz="1600"/>
          </a:p>
        </p:txBody>
      </p:sp>
      <p:sp>
        <p:nvSpPr>
          <p:cNvPr id="37" name="TextBox 36"/>
          <p:cNvSpPr txBox="1"/>
          <p:nvPr/>
        </p:nvSpPr>
        <p:spPr>
          <a:xfrm>
            <a:off x="6506206" y="4157077"/>
            <a:ext cx="8306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weblog</a:t>
            </a:r>
            <a:endParaRPr lang="en-US" sz="1600"/>
          </a:p>
        </p:txBody>
      </p:sp>
      <p:sp>
        <p:nvSpPr>
          <p:cNvPr id="38" name="TextBox 37"/>
          <p:cNvSpPr txBox="1"/>
          <p:nvPr/>
        </p:nvSpPr>
        <p:spPr>
          <a:xfrm>
            <a:off x="2156031" y="1393283"/>
            <a:ext cx="409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/>
              <a:t>14</a:t>
            </a:r>
            <a:endParaRPr lang="en-US" sz="1600"/>
          </a:p>
        </p:txBody>
      </p:sp>
      <p:sp>
        <p:nvSpPr>
          <p:cNvPr id="39" name="TextBox 38"/>
          <p:cNvSpPr txBox="1"/>
          <p:nvPr/>
        </p:nvSpPr>
        <p:spPr>
          <a:xfrm>
            <a:off x="2160151" y="1755749"/>
            <a:ext cx="409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/>
              <a:t>12</a:t>
            </a:r>
            <a:endParaRPr lang="en-US" sz="1600"/>
          </a:p>
        </p:txBody>
      </p:sp>
      <p:sp>
        <p:nvSpPr>
          <p:cNvPr id="40" name="TextBox 39"/>
          <p:cNvSpPr txBox="1"/>
          <p:nvPr/>
        </p:nvSpPr>
        <p:spPr>
          <a:xfrm>
            <a:off x="2164270" y="2118214"/>
            <a:ext cx="4090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/>
              <a:t>10</a:t>
            </a:r>
            <a:endParaRPr lang="en-US" sz="1600"/>
          </a:p>
        </p:txBody>
      </p:sp>
      <p:sp>
        <p:nvSpPr>
          <p:cNvPr id="41" name="TextBox 40"/>
          <p:cNvSpPr txBox="1"/>
          <p:nvPr/>
        </p:nvSpPr>
        <p:spPr>
          <a:xfrm>
            <a:off x="2268241" y="2486857"/>
            <a:ext cx="296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/>
              <a:t>8</a:t>
            </a:r>
            <a:endParaRPr lang="en-US" sz="1600"/>
          </a:p>
        </p:txBody>
      </p:sp>
      <p:sp>
        <p:nvSpPr>
          <p:cNvPr id="42" name="TextBox 41"/>
          <p:cNvSpPr txBox="1"/>
          <p:nvPr/>
        </p:nvSpPr>
        <p:spPr>
          <a:xfrm>
            <a:off x="2260002" y="2849321"/>
            <a:ext cx="296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/>
              <a:t>6</a:t>
            </a:r>
            <a:endParaRPr lang="en-US" sz="1600"/>
          </a:p>
        </p:txBody>
      </p:sp>
      <p:sp>
        <p:nvSpPr>
          <p:cNvPr id="43" name="TextBox 42"/>
          <p:cNvSpPr txBox="1"/>
          <p:nvPr/>
        </p:nvSpPr>
        <p:spPr>
          <a:xfrm>
            <a:off x="2264120" y="3211784"/>
            <a:ext cx="296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/>
              <a:t>4</a:t>
            </a:r>
            <a:endParaRPr lang="en-US" sz="1600"/>
          </a:p>
        </p:txBody>
      </p:sp>
      <p:sp>
        <p:nvSpPr>
          <p:cNvPr id="44" name="TextBox 43"/>
          <p:cNvSpPr txBox="1"/>
          <p:nvPr/>
        </p:nvSpPr>
        <p:spPr>
          <a:xfrm>
            <a:off x="2268239" y="3568070"/>
            <a:ext cx="296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/>
              <a:t>2</a:t>
            </a:r>
            <a:endParaRPr lang="en-US" sz="1600"/>
          </a:p>
        </p:txBody>
      </p:sp>
      <p:sp>
        <p:nvSpPr>
          <p:cNvPr id="45" name="TextBox 44"/>
          <p:cNvSpPr txBox="1"/>
          <p:nvPr/>
        </p:nvSpPr>
        <p:spPr>
          <a:xfrm>
            <a:off x="2266179" y="3942891"/>
            <a:ext cx="29687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smtClean="0"/>
              <a:t>0</a:t>
            </a:r>
            <a:endParaRPr lang="en-US" sz="1600"/>
          </a:p>
        </p:txBody>
      </p:sp>
      <p:cxnSp>
        <p:nvCxnSpPr>
          <p:cNvPr id="48" name="Straight Arrow Connector 47"/>
          <p:cNvCxnSpPr>
            <a:stCxn id="19" idx="0"/>
          </p:cNvCxnSpPr>
          <p:nvPr/>
        </p:nvCxnSpPr>
        <p:spPr bwMode="auto">
          <a:xfrm rot="5400000" flipH="1" flipV="1">
            <a:off x="2145985" y="2775840"/>
            <a:ext cx="1976334" cy="2196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0" name="TextBox 49"/>
          <p:cNvSpPr txBox="1"/>
          <p:nvPr/>
        </p:nvSpPr>
        <p:spPr>
          <a:xfrm>
            <a:off x="2813480" y="1436914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6.8x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51" name="Straight Arrow Connector 50"/>
          <p:cNvCxnSpPr/>
          <p:nvPr/>
        </p:nvCxnSpPr>
        <p:spPr bwMode="auto">
          <a:xfrm rot="5400000" flipH="1" flipV="1">
            <a:off x="6477670" y="3972424"/>
            <a:ext cx="169305" cy="188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3" name="TextBox 52"/>
          <p:cNvSpPr txBox="1"/>
          <p:nvPr/>
        </p:nvSpPr>
        <p:spPr>
          <a:xfrm>
            <a:off x="6231595" y="3488453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3.4x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54" name="Straight Arrow Connector 53"/>
          <p:cNvCxnSpPr/>
          <p:nvPr/>
        </p:nvCxnSpPr>
        <p:spPr bwMode="auto">
          <a:xfrm rot="5400000" flipH="1" flipV="1">
            <a:off x="4699892" y="3780725"/>
            <a:ext cx="309983" cy="3445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TextBox 55"/>
          <p:cNvSpPr txBox="1"/>
          <p:nvPr/>
        </p:nvSpPr>
        <p:spPr>
          <a:xfrm>
            <a:off x="4545146" y="3228871"/>
            <a:ext cx="667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2.5x</a:t>
            </a:r>
            <a:endParaRPr lang="en-US">
              <a:solidFill>
                <a:srgbClr val="FF0000"/>
              </a:solidFill>
            </a:endParaRPr>
          </a:p>
        </p:txBody>
      </p:sp>
      <p:sp>
        <p:nvSpPr>
          <p:cNvPr id="57" name="Oval 56"/>
          <p:cNvSpPr/>
          <p:nvPr/>
        </p:nvSpPr>
        <p:spPr bwMode="auto">
          <a:xfrm>
            <a:off x="2130251" y="1748413"/>
            <a:ext cx="703384" cy="351692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>
            <a:stCxn id="22" idx="0"/>
          </p:cNvCxnSpPr>
          <p:nvPr/>
        </p:nvCxnSpPr>
        <p:spPr bwMode="auto">
          <a:xfrm rot="5400000" flipH="1" flipV="1">
            <a:off x="3806883" y="3386346"/>
            <a:ext cx="1493" cy="66458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0" name="Straight Connector 59"/>
          <p:cNvCxnSpPr/>
          <p:nvPr/>
        </p:nvCxnSpPr>
        <p:spPr bwMode="auto">
          <a:xfrm rot="5400000" flipH="1" flipV="1">
            <a:off x="5536874" y="3588987"/>
            <a:ext cx="1493" cy="66458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61" name="Straight Connector 60"/>
          <p:cNvCxnSpPr/>
          <p:nvPr/>
        </p:nvCxnSpPr>
        <p:spPr bwMode="auto">
          <a:xfrm rot="5400000" flipH="1" flipV="1">
            <a:off x="7377397" y="3671048"/>
            <a:ext cx="1493" cy="66458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</p:spPr>
      </p:cxnSp>
      <p:sp>
        <p:nvSpPr>
          <p:cNvPr id="62" name="TextBox 61"/>
          <p:cNvSpPr txBox="1"/>
          <p:nvPr/>
        </p:nvSpPr>
        <p:spPr>
          <a:xfrm>
            <a:off x="5035991" y="2401555"/>
            <a:ext cx="10855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Due to</a:t>
            </a:r>
            <a:br>
              <a:rPr lang="en-US" smtClean="0">
                <a:solidFill>
                  <a:srgbClr val="FF0000"/>
                </a:solidFill>
              </a:rPr>
            </a:br>
            <a:r>
              <a:rPr lang="en-US" smtClean="0">
                <a:solidFill>
                  <a:srgbClr val="FF0000"/>
                </a:solidFill>
              </a:rPr>
              <a:t>padding</a:t>
            </a:r>
            <a:endParaRPr lang="en-US">
              <a:solidFill>
                <a:srgbClr val="FF0000"/>
              </a:solidFill>
            </a:endParaRPr>
          </a:p>
        </p:txBody>
      </p:sp>
      <p:cxnSp>
        <p:nvCxnSpPr>
          <p:cNvPr id="64" name="Straight Arrow Connector 63"/>
          <p:cNvCxnSpPr>
            <a:stCxn id="62" idx="1"/>
          </p:cNvCxnSpPr>
          <p:nvPr/>
        </p:nvCxnSpPr>
        <p:spPr bwMode="auto">
          <a:xfrm rot="10800000">
            <a:off x="3868615" y="2733152"/>
            <a:ext cx="1167376" cy="22346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6" name="Straight Arrow Connector 65"/>
          <p:cNvCxnSpPr>
            <a:stCxn id="62" idx="2"/>
          </p:cNvCxnSpPr>
          <p:nvPr/>
        </p:nvCxnSpPr>
        <p:spPr bwMode="auto">
          <a:xfrm rot="5400000">
            <a:off x="5203239" y="3452892"/>
            <a:ext cx="718981" cy="3207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68" name="Straight Arrow Connector 67"/>
          <p:cNvCxnSpPr>
            <a:stCxn id="62" idx="3"/>
            <a:endCxn id="27" idx="0"/>
          </p:cNvCxnSpPr>
          <p:nvPr/>
        </p:nvCxnSpPr>
        <p:spPr bwMode="auto">
          <a:xfrm>
            <a:off x="6121545" y="2755498"/>
            <a:ext cx="1159673" cy="1167773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300"/>
                            </p:stCondLst>
                            <p:childTnLst>
                              <p:par>
                                <p:cTn id="79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600"/>
                            </p:stCondLst>
                            <p:childTnLst>
                              <p:par>
                                <p:cTn id="82" presetID="1" presetClass="exit" presetSubtype="0" fill="hold" grpId="3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900"/>
                            </p:stCondLst>
                            <p:childTnLst>
                              <p:par>
                                <p:cTn id="85" presetID="1" presetClass="entr" presetSubtype="0" fill="hold" grpId="4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/>
      <p:bldP spid="33" grpId="0"/>
      <p:bldP spid="50" grpId="0"/>
      <p:bldP spid="50" grpId="1"/>
      <p:bldP spid="53" grpId="0"/>
      <p:bldP spid="53" grpId="1"/>
      <p:bldP spid="56" grpId="0"/>
      <p:bldP spid="56" grpId="1"/>
      <p:bldP spid="57" grpId="0" animBg="1"/>
      <p:bldP spid="57" grpId="1" animBg="1"/>
      <p:bldP spid="57" grpId="2" animBg="1"/>
      <p:bldP spid="57" grpId="3" animBg="1"/>
      <p:bldP spid="57" grpId="4" animBg="1"/>
      <p:bldP spid="6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85702" y="1557773"/>
          <a:ext cx="7435784" cy="25206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492"/>
                <a:gridCol w="2123309"/>
                <a:gridCol w="892812"/>
                <a:gridCol w="856060"/>
                <a:gridCol w="726656"/>
                <a:gridCol w="930864"/>
                <a:gridCol w="844061"/>
                <a:gridCol w="733530"/>
              </a:tblGrid>
              <a:tr h="691821">
                <a:tc>
                  <a:txBody>
                    <a:bodyPr/>
                    <a:lstStyle/>
                    <a:p>
                      <a:r>
                        <a:rPr lang="en-US" smtClean="0"/>
                        <a:t>#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Attack type</a:t>
                      </a:r>
                      <a:endParaRPr lang="en-US"/>
                    </a:p>
                  </a:txBody>
                  <a:tcPr anchor="ctr"/>
                </a:tc>
                <a:tc gridSpan="3">
                  <a:txBody>
                    <a:bodyPr/>
                    <a:lstStyle/>
                    <a:p>
                      <a:r>
                        <a:rPr lang="en-US" baseline="0" smtClean="0"/>
                        <a:t> </a:t>
                      </a:r>
                      <a:r>
                        <a:rPr lang="en-US" smtClean="0"/>
                        <a:t>Protection disabled</a:t>
                      </a:r>
                      <a:br>
                        <a:rPr lang="en-US" smtClean="0"/>
                      </a:br>
                      <a:r>
                        <a:rPr lang="en-US" smtClean="0"/>
                        <a:t>    Hit      Miss      </a:t>
                      </a:r>
                      <a:r>
                        <a:rPr lang="en-US" smtClean="0">
                          <a:latin typeface="Symbol" pitchFamily="18" charset="2"/>
                        </a:rPr>
                        <a:t>D</a:t>
                      </a:r>
                      <a:endParaRPr lang="en-US">
                        <a:latin typeface="Symbol" pitchFamily="18" charset="2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mtClean="0"/>
                        <a:t>         Protected</a:t>
                      </a:r>
                      <a:br>
                        <a:rPr lang="en-US" smtClean="0"/>
                      </a:br>
                      <a:r>
                        <a:rPr lang="en-US" smtClean="0"/>
                        <a:t>    Hit      Miss       </a:t>
                      </a:r>
                      <a:r>
                        <a:rPr lang="en-US" smtClean="0">
                          <a:latin typeface="Symbol" pitchFamily="18" charset="2"/>
                        </a:rPr>
                        <a:t>D</a:t>
                      </a:r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45911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Memory allocation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345911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Garbage</a:t>
                      </a:r>
                      <a:r>
                        <a:rPr lang="en-US" baseline="0" smtClean="0"/>
                        <a:t> collection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345911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Artificial</a:t>
                      </a:r>
                      <a:r>
                        <a:rPr lang="en-US" baseline="0" smtClean="0"/>
                        <a:t> d</a:t>
                      </a:r>
                      <a:r>
                        <a:rPr lang="en-US" smtClean="0"/>
                        <a:t>elay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345911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Early termination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  <a:tr h="345911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Artificial</a:t>
                      </a:r>
                      <a:r>
                        <a:rPr lang="en-US" baseline="0" smtClean="0"/>
                        <a:t> d</a:t>
                      </a:r>
                      <a:r>
                        <a:rPr lang="en-US" smtClean="0"/>
                        <a:t>elay</a:t>
                      </a:r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Performance: Adversarial queries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371033"/>
            <a:ext cx="7772400" cy="2160395"/>
          </a:xfrm>
        </p:spPr>
        <p:txBody>
          <a:bodyPr/>
          <a:lstStyle/>
          <a:p>
            <a:r>
              <a:rPr lang="en-US" smtClean="0"/>
              <a:t>Evaluated five adversarial queries</a:t>
            </a:r>
          </a:p>
          <a:p>
            <a:pPr lvl="1"/>
            <a:r>
              <a:rPr lang="en-US" smtClean="0"/>
              <a:t>Unprotected runtime: Attacks cause large timing variation</a:t>
            </a:r>
          </a:p>
          <a:p>
            <a:pPr lvl="1"/>
            <a:r>
              <a:rPr lang="en-US" smtClean="0"/>
              <a:t>Protected runtime: Completion times are extremely stable</a:t>
            </a:r>
          </a:p>
          <a:p>
            <a:r>
              <a:rPr lang="en-US" smtClean="0"/>
              <a:t>Timing channel now too narrow to be useful!</a:t>
            </a:r>
          </a:p>
          <a:p>
            <a:pPr lvl="1"/>
            <a:r>
              <a:rPr lang="en-US" smtClean="0"/>
              <a:t>Remember: State and budget channels closed by design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47209" y="2240782"/>
            <a:ext cx="737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0.32s</a:t>
            </a:r>
            <a:endParaRPr lang="en-US" sz="1800"/>
          </a:p>
        </p:txBody>
      </p:sp>
      <p:sp>
        <p:nvSpPr>
          <p:cNvPr id="8" name="TextBox 7"/>
          <p:cNvSpPr txBox="1"/>
          <p:nvPr/>
        </p:nvSpPr>
        <p:spPr>
          <a:xfrm>
            <a:off x="4648884" y="2614246"/>
            <a:ext cx="737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0.32s</a:t>
            </a:r>
            <a:endParaRPr lang="en-US" sz="1800"/>
          </a:p>
        </p:txBody>
      </p:sp>
      <p:sp>
        <p:nvSpPr>
          <p:cNvPr id="9" name="TextBox 8"/>
          <p:cNvSpPr txBox="1"/>
          <p:nvPr/>
        </p:nvSpPr>
        <p:spPr>
          <a:xfrm>
            <a:off x="4650558" y="2977663"/>
            <a:ext cx="7377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0.32s</a:t>
            </a:r>
            <a:endParaRPr lang="en-US" sz="1800"/>
          </a:p>
        </p:txBody>
      </p:sp>
      <p:sp>
        <p:nvSpPr>
          <p:cNvPr id="10" name="TextBox 9"/>
          <p:cNvSpPr txBox="1"/>
          <p:nvPr/>
        </p:nvSpPr>
        <p:spPr>
          <a:xfrm>
            <a:off x="4535644" y="3351125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26.38s</a:t>
            </a:r>
            <a:endParaRPr lang="en-US" sz="1800"/>
          </a:p>
        </p:txBody>
      </p:sp>
      <p:sp>
        <p:nvSpPr>
          <p:cNvPr id="11" name="TextBox 10"/>
          <p:cNvSpPr txBox="1"/>
          <p:nvPr/>
        </p:nvSpPr>
        <p:spPr>
          <a:xfrm>
            <a:off x="4653909" y="3714539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0.90s</a:t>
            </a:r>
            <a:endParaRPr lang="en-US" sz="1800"/>
          </a:p>
        </p:txBody>
      </p:sp>
      <p:sp>
        <p:nvSpPr>
          <p:cNvPr id="12" name="TextBox 11"/>
          <p:cNvSpPr txBox="1"/>
          <p:nvPr/>
        </p:nvSpPr>
        <p:spPr>
          <a:xfrm>
            <a:off x="3801472" y="2249154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1.96s</a:t>
            </a:r>
            <a:endParaRPr lang="en-US" sz="1800"/>
          </a:p>
        </p:txBody>
      </p:sp>
      <p:sp>
        <p:nvSpPr>
          <p:cNvPr id="13" name="TextBox 12"/>
          <p:cNvSpPr txBox="1"/>
          <p:nvPr/>
        </p:nvSpPr>
        <p:spPr>
          <a:xfrm>
            <a:off x="3793100" y="2612568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1.57s</a:t>
            </a:r>
            <a:endParaRPr lang="en-US" sz="1800"/>
          </a:p>
        </p:txBody>
      </p:sp>
      <p:sp>
        <p:nvSpPr>
          <p:cNvPr id="14" name="TextBox 13"/>
          <p:cNvSpPr txBox="1"/>
          <p:nvPr/>
        </p:nvSpPr>
        <p:spPr>
          <a:xfrm>
            <a:off x="3794774" y="2975984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1.62s</a:t>
            </a:r>
            <a:endParaRPr lang="en-US" sz="1800"/>
          </a:p>
        </p:txBody>
      </p:sp>
      <p:sp>
        <p:nvSpPr>
          <p:cNvPr id="15" name="TextBox 14"/>
          <p:cNvSpPr txBox="1"/>
          <p:nvPr/>
        </p:nvSpPr>
        <p:spPr>
          <a:xfrm>
            <a:off x="3669813" y="3349447"/>
            <a:ext cx="8643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26.37s</a:t>
            </a:r>
            <a:endParaRPr lang="en-US" sz="1800"/>
          </a:p>
        </p:txBody>
      </p:sp>
      <p:sp>
        <p:nvSpPr>
          <p:cNvPr id="16" name="TextBox 15"/>
          <p:cNvSpPr txBox="1"/>
          <p:nvPr/>
        </p:nvSpPr>
        <p:spPr>
          <a:xfrm>
            <a:off x="3798124" y="3712862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2.17s</a:t>
            </a:r>
            <a:endParaRPr lang="en-US" sz="1800"/>
          </a:p>
        </p:txBody>
      </p:sp>
      <p:sp>
        <p:nvSpPr>
          <p:cNvPr id="17" name="TextBox 16"/>
          <p:cNvSpPr txBox="1"/>
          <p:nvPr/>
        </p:nvSpPr>
        <p:spPr>
          <a:xfrm>
            <a:off x="5493978" y="2247477"/>
            <a:ext cx="61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1.6s</a:t>
            </a:r>
            <a:endParaRPr lang="en-US" sz="1800"/>
          </a:p>
        </p:txBody>
      </p:sp>
      <p:sp>
        <p:nvSpPr>
          <p:cNvPr id="18" name="TextBox 17"/>
          <p:cNvSpPr txBox="1"/>
          <p:nvPr/>
        </p:nvSpPr>
        <p:spPr>
          <a:xfrm>
            <a:off x="5495656" y="2620939"/>
            <a:ext cx="61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1.2s</a:t>
            </a:r>
            <a:endParaRPr lang="en-US" sz="1800"/>
          </a:p>
        </p:txBody>
      </p:sp>
      <p:sp>
        <p:nvSpPr>
          <p:cNvPr id="19" name="TextBox 18"/>
          <p:cNvSpPr txBox="1"/>
          <p:nvPr/>
        </p:nvSpPr>
        <p:spPr>
          <a:xfrm>
            <a:off x="5497331" y="2974305"/>
            <a:ext cx="61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1.3s</a:t>
            </a:r>
            <a:endParaRPr lang="en-US" sz="1800"/>
          </a:p>
        </p:txBody>
      </p:sp>
      <p:sp>
        <p:nvSpPr>
          <p:cNvPr id="20" name="TextBox 19"/>
          <p:cNvSpPr txBox="1"/>
          <p:nvPr/>
        </p:nvSpPr>
        <p:spPr>
          <a:xfrm>
            <a:off x="5502212" y="3347771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6ms</a:t>
            </a:r>
            <a:endParaRPr lang="en-US" sz="1800"/>
          </a:p>
        </p:txBody>
      </p:sp>
      <p:sp>
        <p:nvSpPr>
          <p:cNvPr id="21" name="TextBox 20"/>
          <p:cNvSpPr txBox="1"/>
          <p:nvPr/>
        </p:nvSpPr>
        <p:spPr>
          <a:xfrm>
            <a:off x="5490635" y="3711184"/>
            <a:ext cx="6110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1.3s</a:t>
            </a:r>
            <a:endParaRPr lang="en-US" sz="1800"/>
          </a:p>
        </p:txBody>
      </p:sp>
      <p:sp>
        <p:nvSpPr>
          <p:cNvPr id="22" name="TextBox 21"/>
          <p:cNvSpPr txBox="1"/>
          <p:nvPr/>
        </p:nvSpPr>
        <p:spPr>
          <a:xfrm>
            <a:off x="6300170" y="2245801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1.10s</a:t>
            </a:r>
            <a:endParaRPr lang="en-US" sz="1800"/>
          </a:p>
        </p:txBody>
      </p:sp>
      <p:sp>
        <p:nvSpPr>
          <p:cNvPr id="23" name="TextBox 22"/>
          <p:cNvSpPr txBox="1"/>
          <p:nvPr/>
        </p:nvSpPr>
        <p:spPr>
          <a:xfrm>
            <a:off x="6301850" y="2619257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1.10s</a:t>
            </a:r>
            <a:endParaRPr lang="en-US" sz="1800"/>
          </a:p>
        </p:txBody>
      </p:sp>
      <p:sp>
        <p:nvSpPr>
          <p:cNvPr id="24" name="TextBox 23"/>
          <p:cNvSpPr txBox="1"/>
          <p:nvPr/>
        </p:nvSpPr>
        <p:spPr>
          <a:xfrm>
            <a:off x="6303524" y="2982671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1.10s</a:t>
            </a:r>
            <a:endParaRPr lang="en-US" sz="1800"/>
          </a:p>
        </p:txBody>
      </p:sp>
      <p:sp>
        <p:nvSpPr>
          <p:cNvPr id="25" name="TextBox 24"/>
          <p:cNvSpPr txBox="1"/>
          <p:nvPr/>
        </p:nvSpPr>
        <p:spPr>
          <a:xfrm>
            <a:off x="6295156" y="3346079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1.10s</a:t>
            </a:r>
            <a:endParaRPr lang="en-US" sz="1800"/>
          </a:p>
        </p:txBody>
      </p:sp>
      <p:sp>
        <p:nvSpPr>
          <p:cNvPr id="26" name="TextBox 25"/>
          <p:cNvSpPr txBox="1"/>
          <p:nvPr/>
        </p:nvSpPr>
        <p:spPr>
          <a:xfrm>
            <a:off x="6296833" y="3709492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2.40s</a:t>
            </a:r>
            <a:endParaRPr lang="en-US" sz="1800"/>
          </a:p>
        </p:txBody>
      </p:sp>
      <p:sp>
        <p:nvSpPr>
          <p:cNvPr id="28" name="TextBox 27"/>
          <p:cNvSpPr txBox="1"/>
          <p:nvPr/>
        </p:nvSpPr>
        <p:spPr>
          <a:xfrm>
            <a:off x="7155953" y="2247476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1.10s</a:t>
            </a:r>
            <a:endParaRPr lang="en-US" sz="1800"/>
          </a:p>
        </p:txBody>
      </p:sp>
      <p:sp>
        <p:nvSpPr>
          <p:cNvPr id="29" name="TextBox 28"/>
          <p:cNvSpPr txBox="1"/>
          <p:nvPr/>
        </p:nvSpPr>
        <p:spPr>
          <a:xfrm>
            <a:off x="7157633" y="2620932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1.10s</a:t>
            </a:r>
            <a:endParaRPr lang="en-US" sz="1800"/>
          </a:p>
        </p:txBody>
      </p:sp>
      <p:sp>
        <p:nvSpPr>
          <p:cNvPr id="30" name="TextBox 29"/>
          <p:cNvSpPr txBox="1"/>
          <p:nvPr/>
        </p:nvSpPr>
        <p:spPr>
          <a:xfrm>
            <a:off x="7159307" y="2984346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1.10s</a:t>
            </a:r>
            <a:endParaRPr lang="en-US" sz="1800"/>
          </a:p>
        </p:txBody>
      </p:sp>
      <p:sp>
        <p:nvSpPr>
          <p:cNvPr id="31" name="TextBox 30"/>
          <p:cNvSpPr txBox="1"/>
          <p:nvPr/>
        </p:nvSpPr>
        <p:spPr>
          <a:xfrm>
            <a:off x="7150939" y="3347754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1.10s</a:t>
            </a:r>
            <a:endParaRPr lang="en-US" sz="1800"/>
          </a:p>
        </p:txBody>
      </p:sp>
      <p:sp>
        <p:nvSpPr>
          <p:cNvPr id="32" name="TextBox 31"/>
          <p:cNvSpPr txBox="1"/>
          <p:nvPr/>
        </p:nvSpPr>
        <p:spPr>
          <a:xfrm>
            <a:off x="7152616" y="3711167"/>
            <a:ext cx="737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2.40s</a:t>
            </a:r>
            <a:endParaRPr lang="en-US" sz="1800"/>
          </a:p>
        </p:txBody>
      </p:sp>
      <p:sp>
        <p:nvSpPr>
          <p:cNvPr id="33" name="TextBox 32"/>
          <p:cNvSpPr txBox="1"/>
          <p:nvPr/>
        </p:nvSpPr>
        <p:spPr>
          <a:xfrm>
            <a:off x="7891830" y="2237427"/>
            <a:ext cx="715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&lt;1</a:t>
            </a:r>
            <a:r>
              <a:rPr lang="en-US" sz="1800" smtClean="0">
                <a:latin typeface="Symbol" pitchFamily="18" charset="2"/>
              </a:rPr>
              <a:t>m</a:t>
            </a:r>
            <a:r>
              <a:rPr lang="en-US" sz="1800" smtClean="0"/>
              <a:t>s</a:t>
            </a:r>
            <a:endParaRPr lang="en-US" sz="1800"/>
          </a:p>
        </p:txBody>
      </p:sp>
      <p:sp>
        <p:nvSpPr>
          <p:cNvPr id="34" name="TextBox 33"/>
          <p:cNvSpPr txBox="1"/>
          <p:nvPr/>
        </p:nvSpPr>
        <p:spPr>
          <a:xfrm>
            <a:off x="7893510" y="2610883"/>
            <a:ext cx="715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&lt;1</a:t>
            </a:r>
            <a:r>
              <a:rPr lang="en-US" sz="1800" smtClean="0">
                <a:latin typeface="Symbol" pitchFamily="18" charset="2"/>
              </a:rPr>
              <a:t>m</a:t>
            </a:r>
            <a:r>
              <a:rPr lang="en-US" sz="1800" smtClean="0"/>
              <a:t>s</a:t>
            </a:r>
            <a:endParaRPr lang="en-US" sz="1800"/>
          </a:p>
        </p:txBody>
      </p:sp>
      <p:sp>
        <p:nvSpPr>
          <p:cNvPr id="35" name="TextBox 34"/>
          <p:cNvSpPr txBox="1"/>
          <p:nvPr/>
        </p:nvSpPr>
        <p:spPr>
          <a:xfrm>
            <a:off x="7895184" y="2974297"/>
            <a:ext cx="715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&lt;1</a:t>
            </a:r>
            <a:r>
              <a:rPr lang="en-US" sz="1800" smtClean="0">
                <a:latin typeface="Symbol" pitchFamily="18" charset="2"/>
              </a:rPr>
              <a:t>m</a:t>
            </a:r>
            <a:r>
              <a:rPr lang="en-US" sz="1800" smtClean="0"/>
              <a:t>s</a:t>
            </a:r>
            <a:endParaRPr lang="en-US" sz="1800"/>
          </a:p>
        </p:txBody>
      </p:sp>
      <p:sp>
        <p:nvSpPr>
          <p:cNvPr id="36" name="TextBox 35"/>
          <p:cNvSpPr txBox="1"/>
          <p:nvPr/>
        </p:nvSpPr>
        <p:spPr>
          <a:xfrm>
            <a:off x="7886816" y="3337705"/>
            <a:ext cx="715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&lt;1</a:t>
            </a:r>
            <a:r>
              <a:rPr lang="en-US" sz="1800" smtClean="0">
                <a:latin typeface="Symbol" pitchFamily="18" charset="2"/>
              </a:rPr>
              <a:t>m</a:t>
            </a:r>
            <a:r>
              <a:rPr lang="en-US" sz="1800" smtClean="0"/>
              <a:t>s</a:t>
            </a:r>
            <a:endParaRPr lang="en-US" sz="1800"/>
          </a:p>
        </p:txBody>
      </p:sp>
      <p:sp>
        <p:nvSpPr>
          <p:cNvPr id="37" name="TextBox 36"/>
          <p:cNvSpPr txBox="1"/>
          <p:nvPr/>
        </p:nvSpPr>
        <p:spPr>
          <a:xfrm>
            <a:off x="7888493" y="3701118"/>
            <a:ext cx="715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smtClean="0"/>
              <a:t>&lt;1</a:t>
            </a:r>
            <a:r>
              <a:rPr lang="en-US" sz="1800" smtClean="0">
                <a:latin typeface="Symbol" pitchFamily="18" charset="2"/>
              </a:rPr>
              <a:t>m</a:t>
            </a:r>
            <a:r>
              <a:rPr lang="en-US" sz="1800" smtClean="0"/>
              <a:t>s</a:t>
            </a:r>
            <a:endParaRPr lang="en-US" sz="1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33" grpId="0"/>
      <p:bldP spid="34" grpId="0"/>
      <p:bldP spid="35" grpId="0"/>
      <p:bldP spid="36" grpId="0"/>
      <p:bldP spid="37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Summary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658938"/>
            <a:ext cx="7772400" cy="4051198"/>
          </a:xfrm>
        </p:spPr>
        <p:txBody>
          <a:bodyPr/>
          <a:lstStyle/>
          <a:p>
            <a:r>
              <a:rPr lang="en-US" smtClean="0"/>
              <a:t>Differentially private query processors must be protected against covert-channel attacks</a:t>
            </a:r>
          </a:p>
          <a:p>
            <a:pPr lvl="1"/>
            <a:r>
              <a:rPr lang="en-US" smtClean="0"/>
              <a:t>Leaking even a single bit can destroy the privacy guarantees</a:t>
            </a:r>
          </a:p>
          <a:p>
            <a:endParaRPr lang="en-US" sz="1600" smtClean="0"/>
          </a:p>
          <a:p>
            <a:r>
              <a:rPr lang="en-US" smtClean="0"/>
              <a:t>Vulnerabilities exist in PINQ and Airavat</a:t>
            </a:r>
          </a:p>
          <a:p>
            <a:endParaRPr lang="en-US" sz="1600" smtClean="0"/>
          </a:p>
          <a:p>
            <a:r>
              <a:rPr lang="en-US" smtClean="0"/>
              <a:t>Proposed defense: Fuzz</a:t>
            </a:r>
          </a:p>
          <a:p>
            <a:pPr lvl="1"/>
            <a:r>
              <a:rPr lang="en-US" smtClean="0"/>
              <a:t>Uses static analysis and predictable transactions</a:t>
            </a:r>
          </a:p>
          <a:p>
            <a:pPr lvl="1"/>
            <a:r>
              <a:rPr lang="en-US" smtClean="0"/>
              <a:t>Specific to differential privacy, but very strong: Closes all remotely measurable channels completely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90962" y="5960453"/>
            <a:ext cx="6464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>
                <a:solidFill>
                  <a:srgbClr val="FF0000"/>
                </a:solidFill>
              </a:rPr>
              <a:t>More information at: </a:t>
            </a:r>
            <a:r>
              <a:rPr lang="en-US" b="1" smtClean="0">
                <a:solidFill>
                  <a:srgbClr val="FF0000"/>
                </a:solidFill>
              </a:rPr>
              <a:t>http://privacy.cis.upenn.edu/</a:t>
            </a:r>
            <a:endParaRPr lang="en-US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/>
              <a:t>Promising approach: Differential privacy</a:t>
            </a:r>
            <a:endParaRPr lang="en-US" sz="32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780" y="4548249"/>
            <a:ext cx="8183301" cy="2088542"/>
          </a:xfrm>
        </p:spPr>
        <p:txBody>
          <a:bodyPr/>
          <a:lstStyle/>
          <a:p>
            <a:r>
              <a:rPr lang="en-US" smtClean="0"/>
              <a:t>Idea: Use </a:t>
            </a:r>
            <a:r>
              <a:rPr lang="en-US" smtClean="0">
                <a:solidFill>
                  <a:srgbClr val="FF6600"/>
                </a:solidFill>
              </a:rPr>
              <a:t>differential privacy </a:t>
            </a:r>
            <a:r>
              <a:rPr lang="en-US" smtClean="0"/>
              <a:t>[Dwork et al.]</a:t>
            </a:r>
          </a:p>
          <a:p>
            <a:pPr lvl="1"/>
            <a:r>
              <a:rPr lang="en-US" smtClean="0"/>
              <a:t>Only allow </a:t>
            </a:r>
            <a:r>
              <a:rPr lang="en-US" smtClean="0">
                <a:solidFill>
                  <a:srgbClr val="FF6600"/>
                </a:solidFill>
              </a:rPr>
              <a:t>queries</a:t>
            </a:r>
          </a:p>
          <a:p>
            <a:pPr lvl="1"/>
            <a:r>
              <a:rPr lang="en-US" smtClean="0"/>
              <a:t>[lots of mathematical details omitted]</a:t>
            </a:r>
          </a:p>
          <a:p>
            <a:pPr lvl="1"/>
            <a:r>
              <a:rPr lang="en-US" smtClean="0"/>
              <a:t>Result: Strong, provable </a:t>
            </a:r>
            <a:r>
              <a:rPr lang="en-US" smtClean="0">
                <a:solidFill>
                  <a:srgbClr val="FF6600"/>
                </a:solidFill>
              </a:rPr>
              <a:t>privacy guarantees</a:t>
            </a:r>
          </a:p>
          <a:p>
            <a:pPr lvl="1"/>
            <a:r>
              <a:rPr lang="en-US" smtClean="0"/>
              <a:t>Implemented, e.g., by PINQ [McSherry] and Airavat [Roy et al.]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173196" y="2617689"/>
            <a:ext cx="1957477" cy="954107"/>
            <a:chOff x="1164232" y="2528045"/>
            <a:chExt cx="1957477" cy="954107"/>
          </a:xfrm>
        </p:grpSpPr>
        <p:sp>
          <p:nvSpPr>
            <p:cNvPr id="7" name="TextBox 6"/>
            <p:cNvSpPr txBox="1"/>
            <p:nvPr/>
          </p:nvSpPr>
          <p:spPr>
            <a:xfrm>
              <a:off x="1164232" y="2528045"/>
              <a:ext cx="1858522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Alice   	(Star Wars, 5)	(Alien, 4)   </a:t>
              </a:r>
            </a:p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Bob 	(Godfather, 1)	(Porn, 5)</a:t>
              </a:r>
            </a:p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Cindy	(Die Hard, 4)	(Toy Story, 2)</a:t>
              </a:r>
            </a:p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Dave	(Avatar, 5)	(Gandhi, 4)</a:t>
              </a:r>
            </a:p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Eva	(Amélie, 4)	(Rocky, 1)</a:t>
              </a:r>
            </a:p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...</a:t>
              </a:r>
              <a:endParaRPr lang="en-US" sz="800"/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1193798" y="2696257"/>
              <a:ext cx="186779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198089" y="2850836"/>
              <a:ext cx="1863507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1193795" y="3001120"/>
              <a:ext cx="1867801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1198089" y="3151403"/>
              <a:ext cx="1863507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1202382" y="3305979"/>
              <a:ext cx="185921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rot="5400000">
              <a:off x="1101482" y="3003263"/>
              <a:ext cx="88881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rot="5400000">
              <a:off x="1827133" y="3007557"/>
              <a:ext cx="88881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5400000">
              <a:off x="2514140" y="3007557"/>
              <a:ext cx="88881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Freeform 15"/>
            <p:cNvSpPr/>
            <p:nvPr/>
          </p:nvSpPr>
          <p:spPr bwMode="auto">
            <a:xfrm>
              <a:off x="1193798" y="2558856"/>
              <a:ext cx="1927911" cy="893108"/>
            </a:xfrm>
            <a:custGeom>
              <a:avLst/>
              <a:gdLst>
                <a:gd name="connsiteX0" fmla="*/ 3928533 w 4021667"/>
                <a:gd name="connsiteY0" fmla="*/ 0 h 1761067"/>
                <a:gd name="connsiteX1" fmla="*/ 0 w 4021667"/>
                <a:gd name="connsiteY1" fmla="*/ 0 h 1761067"/>
                <a:gd name="connsiteX2" fmla="*/ 0 w 4021667"/>
                <a:gd name="connsiteY2" fmla="*/ 1761067 h 1761067"/>
                <a:gd name="connsiteX3" fmla="*/ 3920067 w 4021667"/>
                <a:gd name="connsiteY3" fmla="*/ 1761067 h 1761067"/>
                <a:gd name="connsiteX4" fmla="*/ 3776133 w 4021667"/>
                <a:gd name="connsiteY4" fmla="*/ 1617133 h 1761067"/>
                <a:gd name="connsiteX5" fmla="*/ 3852333 w 4021667"/>
                <a:gd name="connsiteY5" fmla="*/ 1481667 h 1761067"/>
                <a:gd name="connsiteX6" fmla="*/ 3826933 w 4021667"/>
                <a:gd name="connsiteY6" fmla="*/ 1397000 h 1761067"/>
                <a:gd name="connsiteX7" fmla="*/ 3937000 w 4021667"/>
                <a:gd name="connsiteY7" fmla="*/ 1320800 h 1761067"/>
                <a:gd name="connsiteX8" fmla="*/ 3759200 w 4021667"/>
                <a:gd name="connsiteY8" fmla="*/ 1227667 h 1761067"/>
                <a:gd name="connsiteX9" fmla="*/ 3843867 w 4021667"/>
                <a:gd name="connsiteY9" fmla="*/ 1168400 h 1761067"/>
                <a:gd name="connsiteX10" fmla="*/ 3699933 w 4021667"/>
                <a:gd name="connsiteY10" fmla="*/ 1041400 h 1761067"/>
                <a:gd name="connsiteX11" fmla="*/ 3767667 w 4021667"/>
                <a:gd name="connsiteY11" fmla="*/ 990600 h 1761067"/>
                <a:gd name="connsiteX12" fmla="*/ 3759200 w 4021667"/>
                <a:gd name="connsiteY12" fmla="*/ 939800 h 1761067"/>
                <a:gd name="connsiteX13" fmla="*/ 3826933 w 4021667"/>
                <a:gd name="connsiteY13" fmla="*/ 872067 h 1761067"/>
                <a:gd name="connsiteX14" fmla="*/ 3742267 w 4021667"/>
                <a:gd name="connsiteY14" fmla="*/ 795867 h 1761067"/>
                <a:gd name="connsiteX15" fmla="*/ 3818467 w 4021667"/>
                <a:gd name="connsiteY15" fmla="*/ 668867 h 1761067"/>
                <a:gd name="connsiteX16" fmla="*/ 3742267 w 4021667"/>
                <a:gd name="connsiteY16" fmla="*/ 635000 h 1761067"/>
                <a:gd name="connsiteX17" fmla="*/ 3843867 w 4021667"/>
                <a:gd name="connsiteY17" fmla="*/ 575733 h 1761067"/>
                <a:gd name="connsiteX18" fmla="*/ 3818467 w 4021667"/>
                <a:gd name="connsiteY18" fmla="*/ 482600 h 1761067"/>
                <a:gd name="connsiteX19" fmla="*/ 4021667 w 4021667"/>
                <a:gd name="connsiteY19" fmla="*/ 414867 h 1761067"/>
                <a:gd name="connsiteX20" fmla="*/ 3750733 w 4021667"/>
                <a:gd name="connsiteY20" fmla="*/ 364067 h 1761067"/>
                <a:gd name="connsiteX21" fmla="*/ 3826933 w 4021667"/>
                <a:gd name="connsiteY21" fmla="*/ 287867 h 1761067"/>
                <a:gd name="connsiteX22" fmla="*/ 3683000 w 4021667"/>
                <a:gd name="connsiteY22" fmla="*/ 143933 h 1761067"/>
                <a:gd name="connsiteX23" fmla="*/ 4021667 w 4021667"/>
                <a:gd name="connsiteY23" fmla="*/ 127000 h 1761067"/>
                <a:gd name="connsiteX24" fmla="*/ 3793067 w 4021667"/>
                <a:gd name="connsiteY24" fmla="*/ 67733 h 1761067"/>
                <a:gd name="connsiteX25" fmla="*/ 3928533 w 4021667"/>
                <a:gd name="connsiteY25" fmla="*/ 0 h 1761067"/>
                <a:gd name="connsiteX0" fmla="*/ 3928533 w 4021667"/>
                <a:gd name="connsiteY0" fmla="*/ 0 h 1761067"/>
                <a:gd name="connsiteX1" fmla="*/ 0 w 4021667"/>
                <a:gd name="connsiteY1" fmla="*/ 0 h 1761067"/>
                <a:gd name="connsiteX2" fmla="*/ 0 w 4021667"/>
                <a:gd name="connsiteY2" fmla="*/ 1761067 h 1761067"/>
                <a:gd name="connsiteX3" fmla="*/ 3920067 w 4021667"/>
                <a:gd name="connsiteY3" fmla="*/ 1761067 h 1761067"/>
                <a:gd name="connsiteX4" fmla="*/ 3776133 w 4021667"/>
                <a:gd name="connsiteY4" fmla="*/ 1617133 h 1761067"/>
                <a:gd name="connsiteX5" fmla="*/ 3852333 w 4021667"/>
                <a:gd name="connsiteY5" fmla="*/ 1481667 h 1761067"/>
                <a:gd name="connsiteX6" fmla="*/ 3826933 w 4021667"/>
                <a:gd name="connsiteY6" fmla="*/ 1397000 h 1761067"/>
                <a:gd name="connsiteX7" fmla="*/ 3937000 w 4021667"/>
                <a:gd name="connsiteY7" fmla="*/ 1320800 h 1761067"/>
                <a:gd name="connsiteX8" fmla="*/ 3759200 w 4021667"/>
                <a:gd name="connsiteY8" fmla="*/ 1227667 h 1761067"/>
                <a:gd name="connsiteX9" fmla="*/ 3843867 w 4021667"/>
                <a:gd name="connsiteY9" fmla="*/ 1168400 h 1761067"/>
                <a:gd name="connsiteX10" fmla="*/ 3699933 w 4021667"/>
                <a:gd name="connsiteY10" fmla="*/ 1041400 h 1761067"/>
                <a:gd name="connsiteX11" fmla="*/ 3767667 w 4021667"/>
                <a:gd name="connsiteY11" fmla="*/ 990600 h 1761067"/>
                <a:gd name="connsiteX12" fmla="*/ 3759200 w 4021667"/>
                <a:gd name="connsiteY12" fmla="*/ 939800 h 1761067"/>
                <a:gd name="connsiteX13" fmla="*/ 3826933 w 4021667"/>
                <a:gd name="connsiteY13" fmla="*/ 872067 h 1761067"/>
                <a:gd name="connsiteX14" fmla="*/ 3742267 w 4021667"/>
                <a:gd name="connsiteY14" fmla="*/ 795867 h 1761067"/>
                <a:gd name="connsiteX15" fmla="*/ 3818467 w 4021667"/>
                <a:gd name="connsiteY15" fmla="*/ 668867 h 1761067"/>
                <a:gd name="connsiteX16" fmla="*/ 3742267 w 4021667"/>
                <a:gd name="connsiteY16" fmla="*/ 635000 h 1761067"/>
                <a:gd name="connsiteX17" fmla="*/ 3843867 w 4021667"/>
                <a:gd name="connsiteY17" fmla="*/ 575733 h 1761067"/>
                <a:gd name="connsiteX18" fmla="*/ 3818467 w 4021667"/>
                <a:gd name="connsiteY18" fmla="*/ 482600 h 1761067"/>
                <a:gd name="connsiteX19" fmla="*/ 3920067 w 4021667"/>
                <a:gd name="connsiteY19" fmla="*/ 406401 h 1761067"/>
                <a:gd name="connsiteX20" fmla="*/ 3750733 w 4021667"/>
                <a:gd name="connsiteY20" fmla="*/ 364067 h 1761067"/>
                <a:gd name="connsiteX21" fmla="*/ 3826933 w 4021667"/>
                <a:gd name="connsiteY21" fmla="*/ 287867 h 1761067"/>
                <a:gd name="connsiteX22" fmla="*/ 3683000 w 4021667"/>
                <a:gd name="connsiteY22" fmla="*/ 143933 h 1761067"/>
                <a:gd name="connsiteX23" fmla="*/ 4021667 w 4021667"/>
                <a:gd name="connsiteY23" fmla="*/ 127000 h 1761067"/>
                <a:gd name="connsiteX24" fmla="*/ 3793067 w 4021667"/>
                <a:gd name="connsiteY24" fmla="*/ 67733 h 1761067"/>
                <a:gd name="connsiteX25" fmla="*/ 3928533 w 4021667"/>
                <a:gd name="connsiteY25" fmla="*/ 0 h 1761067"/>
                <a:gd name="connsiteX0" fmla="*/ 3928533 w 3937000"/>
                <a:gd name="connsiteY0" fmla="*/ 0 h 1761067"/>
                <a:gd name="connsiteX1" fmla="*/ 0 w 3937000"/>
                <a:gd name="connsiteY1" fmla="*/ 0 h 1761067"/>
                <a:gd name="connsiteX2" fmla="*/ 0 w 3937000"/>
                <a:gd name="connsiteY2" fmla="*/ 1761067 h 1761067"/>
                <a:gd name="connsiteX3" fmla="*/ 3920067 w 3937000"/>
                <a:gd name="connsiteY3" fmla="*/ 1761067 h 1761067"/>
                <a:gd name="connsiteX4" fmla="*/ 3776133 w 3937000"/>
                <a:gd name="connsiteY4" fmla="*/ 1617133 h 1761067"/>
                <a:gd name="connsiteX5" fmla="*/ 3852333 w 3937000"/>
                <a:gd name="connsiteY5" fmla="*/ 1481667 h 1761067"/>
                <a:gd name="connsiteX6" fmla="*/ 3826933 w 3937000"/>
                <a:gd name="connsiteY6" fmla="*/ 1397000 h 1761067"/>
                <a:gd name="connsiteX7" fmla="*/ 3937000 w 3937000"/>
                <a:gd name="connsiteY7" fmla="*/ 1320800 h 1761067"/>
                <a:gd name="connsiteX8" fmla="*/ 3759200 w 3937000"/>
                <a:gd name="connsiteY8" fmla="*/ 1227667 h 1761067"/>
                <a:gd name="connsiteX9" fmla="*/ 3843867 w 3937000"/>
                <a:gd name="connsiteY9" fmla="*/ 1168400 h 1761067"/>
                <a:gd name="connsiteX10" fmla="*/ 3699933 w 3937000"/>
                <a:gd name="connsiteY10" fmla="*/ 1041400 h 1761067"/>
                <a:gd name="connsiteX11" fmla="*/ 3767667 w 3937000"/>
                <a:gd name="connsiteY11" fmla="*/ 990600 h 1761067"/>
                <a:gd name="connsiteX12" fmla="*/ 3759200 w 3937000"/>
                <a:gd name="connsiteY12" fmla="*/ 939800 h 1761067"/>
                <a:gd name="connsiteX13" fmla="*/ 3826933 w 3937000"/>
                <a:gd name="connsiteY13" fmla="*/ 872067 h 1761067"/>
                <a:gd name="connsiteX14" fmla="*/ 3742267 w 3937000"/>
                <a:gd name="connsiteY14" fmla="*/ 795867 h 1761067"/>
                <a:gd name="connsiteX15" fmla="*/ 3818467 w 3937000"/>
                <a:gd name="connsiteY15" fmla="*/ 668867 h 1761067"/>
                <a:gd name="connsiteX16" fmla="*/ 3742267 w 3937000"/>
                <a:gd name="connsiteY16" fmla="*/ 635000 h 1761067"/>
                <a:gd name="connsiteX17" fmla="*/ 3843867 w 3937000"/>
                <a:gd name="connsiteY17" fmla="*/ 575733 h 1761067"/>
                <a:gd name="connsiteX18" fmla="*/ 3818467 w 3937000"/>
                <a:gd name="connsiteY18" fmla="*/ 482600 h 1761067"/>
                <a:gd name="connsiteX19" fmla="*/ 3920067 w 3937000"/>
                <a:gd name="connsiteY19" fmla="*/ 406401 h 1761067"/>
                <a:gd name="connsiteX20" fmla="*/ 3750733 w 3937000"/>
                <a:gd name="connsiteY20" fmla="*/ 364067 h 1761067"/>
                <a:gd name="connsiteX21" fmla="*/ 3826933 w 3937000"/>
                <a:gd name="connsiteY21" fmla="*/ 287867 h 1761067"/>
                <a:gd name="connsiteX22" fmla="*/ 3683000 w 3937000"/>
                <a:gd name="connsiteY22" fmla="*/ 143933 h 1761067"/>
                <a:gd name="connsiteX23" fmla="*/ 3877734 w 3937000"/>
                <a:gd name="connsiteY23" fmla="*/ 177800 h 1761067"/>
                <a:gd name="connsiteX24" fmla="*/ 3793067 w 3937000"/>
                <a:gd name="connsiteY24" fmla="*/ 67733 h 1761067"/>
                <a:gd name="connsiteX25" fmla="*/ 3928533 w 3937000"/>
                <a:gd name="connsiteY25" fmla="*/ 0 h 1761067"/>
                <a:gd name="connsiteX0" fmla="*/ 3928533 w 3937000"/>
                <a:gd name="connsiteY0" fmla="*/ 0 h 1761067"/>
                <a:gd name="connsiteX1" fmla="*/ 0 w 3937000"/>
                <a:gd name="connsiteY1" fmla="*/ 0 h 1761067"/>
                <a:gd name="connsiteX2" fmla="*/ 0 w 3937000"/>
                <a:gd name="connsiteY2" fmla="*/ 1761067 h 1761067"/>
                <a:gd name="connsiteX3" fmla="*/ 3920067 w 3937000"/>
                <a:gd name="connsiteY3" fmla="*/ 1761067 h 1761067"/>
                <a:gd name="connsiteX4" fmla="*/ 3776133 w 3937000"/>
                <a:gd name="connsiteY4" fmla="*/ 1617133 h 1761067"/>
                <a:gd name="connsiteX5" fmla="*/ 3852333 w 3937000"/>
                <a:gd name="connsiteY5" fmla="*/ 1481667 h 1761067"/>
                <a:gd name="connsiteX6" fmla="*/ 3826933 w 3937000"/>
                <a:gd name="connsiteY6" fmla="*/ 1397000 h 1761067"/>
                <a:gd name="connsiteX7" fmla="*/ 3937000 w 3937000"/>
                <a:gd name="connsiteY7" fmla="*/ 1320800 h 1761067"/>
                <a:gd name="connsiteX8" fmla="*/ 3759200 w 3937000"/>
                <a:gd name="connsiteY8" fmla="*/ 1227667 h 1761067"/>
                <a:gd name="connsiteX9" fmla="*/ 3843867 w 3937000"/>
                <a:gd name="connsiteY9" fmla="*/ 1168400 h 1761067"/>
                <a:gd name="connsiteX10" fmla="*/ 3699933 w 3937000"/>
                <a:gd name="connsiteY10" fmla="*/ 1041400 h 1761067"/>
                <a:gd name="connsiteX11" fmla="*/ 3767667 w 3937000"/>
                <a:gd name="connsiteY11" fmla="*/ 990600 h 1761067"/>
                <a:gd name="connsiteX12" fmla="*/ 3759200 w 3937000"/>
                <a:gd name="connsiteY12" fmla="*/ 939800 h 1761067"/>
                <a:gd name="connsiteX13" fmla="*/ 3826933 w 3937000"/>
                <a:gd name="connsiteY13" fmla="*/ 872067 h 1761067"/>
                <a:gd name="connsiteX14" fmla="*/ 3742267 w 3937000"/>
                <a:gd name="connsiteY14" fmla="*/ 795867 h 1761067"/>
                <a:gd name="connsiteX15" fmla="*/ 3818467 w 3937000"/>
                <a:gd name="connsiteY15" fmla="*/ 668867 h 1761067"/>
                <a:gd name="connsiteX16" fmla="*/ 3742267 w 3937000"/>
                <a:gd name="connsiteY16" fmla="*/ 635000 h 1761067"/>
                <a:gd name="connsiteX17" fmla="*/ 3843867 w 3937000"/>
                <a:gd name="connsiteY17" fmla="*/ 575733 h 1761067"/>
                <a:gd name="connsiteX18" fmla="*/ 3818467 w 3937000"/>
                <a:gd name="connsiteY18" fmla="*/ 482600 h 1761067"/>
                <a:gd name="connsiteX19" fmla="*/ 3920067 w 3937000"/>
                <a:gd name="connsiteY19" fmla="*/ 406401 h 1761067"/>
                <a:gd name="connsiteX20" fmla="*/ 3750733 w 3937000"/>
                <a:gd name="connsiteY20" fmla="*/ 364067 h 1761067"/>
                <a:gd name="connsiteX21" fmla="*/ 3826933 w 3937000"/>
                <a:gd name="connsiteY21" fmla="*/ 287867 h 1761067"/>
                <a:gd name="connsiteX22" fmla="*/ 3750734 w 3937000"/>
                <a:gd name="connsiteY22" fmla="*/ 203200 h 1761067"/>
                <a:gd name="connsiteX23" fmla="*/ 3877734 w 3937000"/>
                <a:gd name="connsiteY23" fmla="*/ 177800 h 1761067"/>
                <a:gd name="connsiteX24" fmla="*/ 3793067 w 3937000"/>
                <a:gd name="connsiteY24" fmla="*/ 67733 h 1761067"/>
                <a:gd name="connsiteX25" fmla="*/ 3928533 w 3937000"/>
                <a:gd name="connsiteY25" fmla="*/ 0 h 1761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937000" h="1761067">
                  <a:moveTo>
                    <a:pt x="3928533" y="0"/>
                  </a:moveTo>
                  <a:lnTo>
                    <a:pt x="0" y="0"/>
                  </a:lnTo>
                  <a:lnTo>
                    <a:pt x="0" y="1761067"/>
                  </a:lnTo>
                  <a:lnTo>
                    <a:pt x="3920067" y="1761067"/>
                  </a:lnTo>
                  <a:lnTo>
                    <a:pt x="3776133" y="1617133"/>
                  </a:lnTo>
                  <a:lnTo>
                    <a:pt x="3852333" y="1481667"/>
                  </a:lnTo>
                  <a:lnTo>
                    <a:pt x="3826933" y="1397000"/>
                  </a:lnTo>
                  <a:lnTo>
                    <a:pt x="3937000" y="1320800"/>
                  </a:lnTo>
                  <a:lnTo>
                    <a:pt x="3759200" y="1227667"/>
                  </a:lnTo>
                  <a:lnTo>
                    <a:pt x="3843867" y="1168400"/>
                  </a:lnTo>
                  <a:lnTo>
                    <a:pt x="3699933" y="1041400"/>
                  </a:lnTo>
                  <a:lnTo>
                    <a:pt x="3767667" y="990600"/>
                  </a:lnTo>
                  <a:lnTo>
                    <a:pt x="3759200" y="939800"/>
                  </a:lnTo>
                  <a:lnTo>
                    <a:pt x="3826933" y="872067"/>
                  </a:lnTo>
                  <a:lnTo>
                    <a:pt x="3742267" y="795867"/>
                  </a:lnTo>
                  <a:lnTo>
                    <a:pt x="3818467" y="668867"/>
                  </a:lnTo>
                  <a:lnTo>
                    <a:pt x="3742267" y="635000"/>
                  </a:lnTo>
                  <a:lnTo>
                    <a:pt x="3843867" y="575733"/>
                  </a:lnTo>
                  <a:lnTo>
                    <a:pt x="3818467" y="482600"/>
                  </a:lnTo>
                  <a:lnTo>
                    <a:pt x="3920067" y="406401"/>
                  </a:lnTo>
                  <a:lnTo>
                    <a:pt x="3750733" y="364067"/>
                  </a:lnTo>
                  <a:lnTo>
                    <a:pt x="3826933" y="287867"/>
                  </a:lnTo>
                  <a:lnTo>
                    <a:pt x="3750734" y="203200"/>
                  </a:lnTo>
                  <a:lnTo>
                    <a:pt x="3877734" y="177800"/>
                  </a:lnTo>
                  <a:lnTo>
                    <a:pt x="3793067" y="67733"/>
                  </a:lnTo>
                  <a:lnTo>
                    <a:pt x="3928533" y="0"/>
                  </a:lnTo>
                  <a:close/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1342260" y="3541057"/>
            <a:ext cx="1534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Private data</a:t>
            </a:r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3621740" y="2563903"/>
            <a:ext cx="1031772" cy="1013012"/>
            <a:chOff x="3442446" y="2232211"/>
            <a:chExt cx="1031772" cy="1013012"/>
          </a:xfrm>
        </p:grpSpPr>
        <p:sp>
          <p:nvSpPr>
            <p:cNvPr id="20" name="Rectangle 19"/>
            <p:cNvSpPr/>
            <p:nvPr/>
          </p:nvSpPr>
          <p:spPr bwMode="auto">
            <a:xfrm>
              <a:off x="3442446" y="2232211"/>
              <a:ext cx="1031772" cy="1013012"/>
            </a:xfrm>
            <a:prstGeom prst="rect">
              <a:avLst/>
            </a:prstGeom>
            <a:solidFill>
              <a:srgbClr val="66FF99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C:\Users\Andreas Haeberlen\AppData\Local\Microsoft\Windows\Temporary Internet Files\Content.IE5\46Z6XPC2\MC900432614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482787" y="2250140"/>
              <a:ext cx="954627" cy="954627"/>
            </a:xfrm>
            <a:prstGeom prst="rect">
              <a:avLst/>
            </a:prstGeom>
            <a:noFill/>
          </p:spPr>
        </p:pic>
      </p:grpSp>
      <p:grpSp>
        <p:nvGrpSpPr>
          <p:cNvPr id="24" name="Group 23"/>
          <p:cNvGrpSpPr/>
          <p:nvPr/>
        </p:nvGrpSpPr>
        <p:grpSpPr>
          <a:xfrm>
            <a:off x="7939852" y="1948394"/>
            <a:ext cx="815658" cy="885429"/>
            <a:chOff x="6473506" y="1607736"/>
            <a:chExt cx="815658" cy="885429"/>
          </a:xfrm>
        </p:grpSpPr>
        <p:sp>
          <p:nvSpPr>
            <p:cNvPr id="25" name="Donut 24"/>
            <p:cNvSpPr/>
            <p:nvPr/>
          </p:nvSpPr>
          <p:spPr bwMode="auto">
            <a:xfrm flipH="1">
              <a:off x="6572653" y="1607736"/>
              <a:ext cx="587829" cy="209006"/>
            </a:xfrm>
            <a:prstGeom prst="donut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19" descr="greenguy"/>
            <p:cNvPicPr>
              <a:picLocks noChangeAspect="1" noChangeArrowheads="1"/>
            </p:cNvPicPr>
            <p:nvPr/>
          </p:nvPicPr>
          <p:blipFill>
            <a:blip r:embed="rId3" cstate="print">
              <a:lum bright="14000" contrast="-10000"/>
            </a:blip>
            <a:srcRect/>
            <a:stretch>
              <a:fillRect/>
            </a:stretch>
          </p:blipFill>
          <p:spPr bwMode="auto">
            <a:xfrm flipH="1">
              <a:off x="6473506" y="1677505"/>
              <a:ext cx="815658" cy="815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7" name="Picture 60" descr="MCj0349121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01500" y="3321460"/>
            <a:ext cx="1009599" cy="917959"/>
          </a:xfrm>
          <a:prstGeom prst="rect">
            <a:avLst/>
          </a:prstGeom>
          <a:noFill/>
        </p:spPr>
      </p:pic>
      <p:grpSp>
        <p:nvGrpSpPr>
          <p:cNvPr id="45" name="Group 44"/>
          <p:cNvGrpSpPr/>
          <p:nvPr/>
        </p:nvGrpSpPr>
        <p:grpSpPr>
          <a:xfrm>
            <a:off x="4730265" y="2017059"/>
            <a:ext cx="3158677" cy="708210"/>
            <a:chOff x="4730265" y="2017059"/>
            <a:chExt cx="3158677" cy="708210"/>
          </a:xfrm>
        </p:grpSpPr>
        <p:cxnSp>
          <p:nvCxnSpPr>
            <p:cNvPr id="29" name="Straight Arrow Connector 28"/>
            <p:cNvCxnSpPr/>
            <p:nvPr/>
          </p:nvCxnSpPr>
          <p:spPr bwMode="auto">
            <a:xfrm rot="10800000" flipV="1">
              <a:off x="4751295" y="2160492"/>
              <a:ext cx="3137647" cy="564777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Box 29"/>
            <p:cNvSpPr txBox="1"/>
            <p:nvPr/>
          </p:nvSpPr>
          <p:spPr>
            <a:xfrm rot="21007434">
              <a:off x="4730265" y="2017059"/>
              <a:ext cx="31313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N(Star Wars&gt;3, Alien&gt;3)?</a:t>
              </a:r>
              <a:endParaRPr lang="en-US"/>
            </a:p>
          </p:txBody>
        </p:sp>
      </p:grpSp>
      <p:sp>
        <p:nvSpPr>
          <p:cNvPr id="34" name="Right Arrow 33"/>
          <p:cNvSpPr/>
          <p:nvPr/>
        </p:nvSpPr>
        <p:spPr bwMode="auto">
          <a:xfrm rot="5400000">
            <a:off x="3998259" y="2214280"/>
            <a:ext cx="268941" cy="224117"/>
          </a:xfrm>
          <a:prstGeom prst="rightArrow">
            <a:avLst/>
          </a:prstGeom>
          <a:solidFill>
            <a:srgbClr val="CC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ight Arrow 34"/>
          <p:cNvSpPr/>
          <p:nvPr/>
        </p:nvSpPr>
        <p:spPr bwMode="auto">
          <a:xfrm>
            <a:off x="3254190" y="2967315"/>
            <a:ext cx="268941" cy="224117"/>
          </a:xfrm>
          <a:prstGeom prst="rightArrow">
            <a:avLst/>
          </a:prstGeom>
          <a:solidFill>
            <a:srgbClr val="CC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8" name="Group 47"/>
          <p:cNvGrpSpPr/>
          <p:nvPr/>
        </p:nvGrpSpPr>
        <p:grpSpPr>
          <a:xfrm>
            <a:off x="4814047" y="2294964"/>
            <a:ext cx="3110753" cy="624228"/>
            <a:chOff x="4814047" y="2294964"/>
            <a:chExt cx="3110753" cy="624228"/>
          </a:xfrm>
        </p:grpSpPr>
        <p:cxnSp>
          <p:nvCxnSpPr>
            <p:cNvPr id="37" name="Straight Arrow Connector 36"/>
            <p:cNvCxnSpPr/>
            <p:nvPr/>
          </p:nvCxnSpPr>
          <p:spPr bwMode="auto">
            <a:xfrm flipV="1">
              <a:off x="4814047" y="2294964"/>
              <a:ext cx="3110753" cy="57374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8" name="TextBox 37"/>
            <p:cNvSpPr txBox="1"/>
            <p:nvPr/>
          </p:nvSpPr>
          <p:spPr>
            <a:xfrm rot="21007434">
              <a:off x="5592779" y="2519082"/>
              <a:ext cx="178286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826,392 ±100</a:t>
              </a:r>
              <a:endParaRPr lang="en-US"/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4778190" y="3164540"/>
            <a:ext cx="3023310" cy="615901"/>
            <a:chOff x="4778190" y="3164540"/>
            <a:chExt cx="3023310" cy="615901"/>
          </a:xfrm>
        </p:grpSpPr>
        <p:cxnSp>
          <p:nvCxnSpPr>
            <p:cNvPr id="39" name="Straight Arrow Connector 38"/>
            <p:cNvCxnSpPr>
              <a:stCxn id="27" idx="1"/>
            </p:cNvCxnSpPr>
            <p:nvPr/>
          </p:nvCxnSpPr>
          <p:spPr bwMode="auto">
            <a:xfrm rot="10800000">
              <a:off x="4778190" y="3334870"/>
              <a:ext cx="3023310" cy="44557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41" name="TextBox 40"/>
            <p:cNvSpPr txBox="1"/>
            <p:nvPr/>
          </p:nvSpPr>
          <p:spPr>
            <a:xfrm rot="534571">
              <a:off x="5233586" y="3164540"/>
              <a:ext cx="23040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N("Bob", Porn&gt;3)?</a:t>
              </a:r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4805082" y="3478307"/>
            <a:ext cx="3012142" cy="624227"/>
            <a:chOff x="4805082" y="3478307"/>
            <a:chExt cx="3012142" cy="624227"/>
          </a:xfrm>
        </p:grpSpPr>
        <p:sp>
          <p:nvSpPr>
            <p:cNvPr id="42" name="TextBox 41"/>
            <p:cNvSpPr txBox="1"/>
            <p:nvPr/>
          </p:nvSpPr>
          <p:spPr>
            <a:xfrm rot="540786">
              <a:off x="5703982" y="3702424"/>
              <a:ext cx="114807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18 ±700</a:t>
              </a:r>
              <a:endParaRPr lang="en-US"/>
            </a:p>
          </p:txBody>
        </p:sp>
        <p:cxnSp>
          <p:nvCxnSpPr>
            <p:cNvPr id="43" name="Straight Arrow Connector 42"/>
            <p:cNvCxnSpPr/>
            <p:nvPr/>
          </p:nvCxnSpPr>
          <p:spPr bwMode="auto">
            <a:xfrm>
              <a:off x="4805082" y="3478307"/>
              <a:ext cx="3012142" cy="466163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grpSp>
        <p:nvGrpSpPr>
          <p:cNvPr id="47" name="Group 46"/>
          <p:cNvGrpSpPr/>
          <p:nvPr/>
        </p:nvGrpSpPr>
        <p:grpSpPr>
          <a:xfrm>
            <a:off x="3524024" y="1416423"/>
            <a:ext cx="1227269" cy="717174"/>
            <a:chOff x="3524024" y="1416423"/>
            <a:chExt cx="1227269" cy="717174"/>
          </a:xfrm>
        </p:grpSpPr>
        <p:sp>
          <p:nvSpPr>
            <p:cNvPr id="31" name="Freeform 30"/>
            <p:cNvSpPr/>
            <p:nvPr/>
          </p:nvSpPr>
          <p:spPr bwMode="auto">
            <a:xfrm>
              <a:off x="3810000" y="1800409"/>
              <a:ext cx="636494" cy="333188"/>
            </a:xfrm>
            <a:custGeom>
              <a:avLst/>
              <a:gdLst>
                <a:gd name="connsiteX0" fmla="*/ 0 w 636494"/>
                <a:gd name="connsiteY0" fmla="*/ 328706 h 381000"/>
                <a:gd name="connsiteX1" fmla="*/ 215153 w 636494"/>
                <a:gd name="connsiteY1" fmla="*/ 283882 h 381000"/>
                <a:gd name="connsiteX2" fmla="*/ 331694 w 636494"/>
                <a:gd name="connsiteY2" fmla="*/ 5976 h 381000"/>
                <a:gd name="connsiteX3" fmla="*/ 439271 w 636494"/>
                <a:gd name="connsiteY3" fmla="*/ 319741 h 381000"/>
                <a:gd name="connsiteX4" fmla="*/ 636494 w 636494"/>
                <a:gd name="connsiteY4" fmla="*/ 373529 h 381000"/>
                <a:gd name="connsiteX0" fmla="*/ 0 w 636494"/>
                <a:gd name="connsiteY0" fmla="*/ 324224 h 372782"/>
                <a:gd name="connsiteX1" fmla="*/ 215153 w 636494"/>
                <a:gd name="connsiteY1" fmla="*/ 279400 h 372782"/>
                <a:gd name="connsiteX2" fmla="*/ 331694 w 636494"/>
                <a:gd name="connsiteY2" fmla="*/ 1494 h 372782"/>
                <a:gd name="connsiteX3" fmla="*/ 430306 w 636494"/>
                <a:gd name="connsiteY3" fmla="*/ 270435 h 372782"/>
                <a:gd name="connsiteX4" fmla="*/ 636494 w 636494"/>
                <a:gd name="connsiteY4" fmla="*/ 369047 h 372782"/>
                <a:gd name="connsiteX0" fmla="*/ 0 w 636494"/>
                <a:gd name="connsiteY0" fmla="*/ 324224 h 333188"/>
                <a:gd name="connsiteX1" fmla="*/ 215153 w 636494"/>
                <a:gd name="connsiteY1" fmla="*/ 279400 h 333188"/>
                <a:gd name="connsiteX2" fmla="*/ 331694 w 636494"/>
                <a:gd name="connsiteY2" fmla="*/ 1494 h 333188"/>
                <a:gd name="connsiteX3" fmla="*/ 430306 w 636494"/>
                <a:gd name="connsiteY3" fmla="*/ 270435 h 333188"/>
                <a:gd name="connsiteX4" fmla="*/ 636494 w 636494"/>
                <a:gd name="connsiteY4" fmla="*/ 315259 h 3331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36494" h="333188">
                  <a:moveTo>
                    <a:pt x="0" y="324224"/>
                  </a:moveTo>
                  <a:cubicBezTo>
                    <a:pt x="79935" y="328706"/>
                    <a:pt x="159871" y="333188"/>
                    <a:pt x="215153" y="279400"/>
                  </a:cubicBezTo>
                  <a:cubicBezTo>
                    <a:pt x="270435" y="225612"/>
                    <a:pt x="295835" y="2988"/>
                    <a:pt x="331694" y="1494"/>
                  </a:cubicBezTo>
                  <a:cubicBezTo>
                    <a:pt x="367553" y="0"/>
                    <a:pt x="379506" y="218141"/>
                    <a:pt x="430306" y="270435"/>
                  </a:cubicBezTo>
                  <a:cubicBezTo>
                    <a:pt x="481106" y="322729"/>
                    <a:pt x="563282" y="318994"/>
                    <a:pt x="636494" y="315259"/>
                  </a:cubicBezTo>
                </a:path>
              </a:pathLst>
            </a:cu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extBox 45"/>
            <p:cNvSpPr txBox="1"/>
            <p:nvPr/>
          </p:nvSpPr>
          <p:spPr>
            <a:xfrm flipH="1">
              <a:off x="3524024" y="1416423"/>
              <a:ext cx="122726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smtClean="0">
                  <a:solidFill>
                    <a:srgbClr val="FF0000"/>
                  </a:solidFill>
                </a:rPr>
                <a:t>Noise</a:t>
              </a:r>
              <a:endParaRPr lang="en-US" sz="1600">
                <a:solidFill>
                  <a:srgbClr val="FF0000"/>
                </a:solidFill>
              </a:endParaRPr>
            </a:p>
          </p:txBody>
        </p:sp>
      </p:grpSp>
      <p:sp>
        <p:nvSpPr>
          <p:cNvPr id="52" name="Oval 51"/>
          <p:cNvSpPr/>
          <p:nvPr/>
        </p:nvSpPr>
        <p:spPr bwMode="auto">
          <a:xfrm rot="21018076">
            <a:off x="6591292" y="2436088"/>
            <a:ext cx="765760" cy="395778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 bwMode="auto">
          <a:xfrm rot="474582">
            <a:off x="5506054" y="3712805"/>
            <a:ext cx="1568992" cy="395778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Content Placeholder 2"/>
          <p:cNvSpPr txBox="1">
            <a:spLocks/>
          </p:cNvSpPr>
          <p:nvPr/>
        </p:nvSpPr>
        <p:spPr bwMode="auto">
          <a:xfrm>
            <a:off x="3529504" y="5021284"/>
            <a:ext cx="5317613" cy="405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tabLst/>
              <a:defRPr/>
            </a:pP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; add a certain amount of 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</a:rPr>
              <a:t>noise</a:t>
            </a:r>
            <a:r>
              <a:rPr kumimoji="0" lang="en-US" sz="2000" b="0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to results</a:t>
            </a:r>
          </a:p>
        </p:txBody>
      </p:sp>
      <p:sp>
        <p:nvSpPr>
          <p:cNvPr id="49" name="Cloud Callout 48"/>
          <p:cNvSpPr/>
          <p:nvPr/>
        </p:nvSpPr>
        <p:spPr bwMode="auto">
          <a:xfrm>
            <a:off x="8348353" y="2956956"/>
            <a:ext cx="795647" cy="534389"/>
          </a:xfrm>
          <a:prstGeom prst="cloudCallout">
            <a:avLst>
              <a:gd name="adj1" fmla="val -33532"/>
              <a:gd name="adj2" fmla="val 73611"/>
            </a:avLst>
          </a:prstGeom>
          <a:solidFill>
            <a:srgbClr val="66FFCC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mtClean="0"/>
              <a:t>?!?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1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1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600"/>
                            </p:stCondLst>
                            <p:childTnLst>
                              <p:par>
                                <p:cTn id="4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52" grpId="0" animBg="1"/>
      <p:bldP spid="52" grpId="1" animBg="1"/>
      <p:bldP spid="53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Differential Privacy under Fire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247" y="4037610"/>
            <a:ext cx="8207247" cy="2413432"/>
          </a:xfrm>
        </p:spPr>
        <p:txBody>
          <a:bodyPr/>
          <a:lstStyle/>
          <a:p>
            <a:r>
              <a:rPr lang="en-US" smtClean="0"/>
              <a:t>What if the adversary uses a </a:t>
            </a:r>
            <a:r>
              <a:rPr lang="en-US" smtClean="0">
                <a:solidFill>
                  <a:srgbClr val="FF6600"/>
                </a:solidFill>
              </a:rPr>
              <a:t>covert channel</a:t>
            </a:r>
            <a:r>
              <a:rPr lang="en-US" smtClean="0"/>
              <a:t>?</a:t>
            </a:r>
          </a:p>
          <a:p>
            <a:pPr lvl="1"/>
            <a:r>
              <a:rPr lang="en-US" smtClean="0"/>
              <a:t>Devastating effect on privacy guarantees</a:t>
            </a:r>
          </a:p>
          <a:p>
            <a:pPr lvl="1"/>
            <a:r>
              <a:rPr lang="en-US" smtClean="0"/>
              <a:t>Usual defenses are not strong enough (can't leak even one bit!)</a:t>
            </a:r>
          </a:p>
          <a:p>
            <a:r>
              <a:rPr lang="en-US" smtClean="0"/>
              <a:t>We show:</a:t>
            </a:r>
          </a:p>
          <a:p>
            <a:pPr lvl="1"/>
            <a:r>
              <a:rPr lang="en-US" smtClean="0"/>
              <a:t>Working attacks</a:t>
            </a:r>
          </a:p>
          <a:p>
            <a:pPr lvl="1"/>
            <a:r>
              <a:rPr lang="en-US" smtClean="0"/>
              <a:t>An effective (domain-specific) defense</a:t>
            </a:r>
          </a:p>
          <a:p>
            <a:endParaRPr lang="en-US" smtClean="0"/>
          </a:p>
          <a:p>
            <a:endParaRPr lang="en-US" smtClean="0"/>
          </a:p>
          <a:p>
            <a:pPr lvl="1"/>
            <a:endParaRPr lang="en-US" smtClean="0"/>
          </a:p>
          <a:p>
            <a:pPr>
              <a:buNone/>
            </a:pPr>
            <a:endParaRPr lang="en-US" smtClean="0"/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173196" y="2178417"/>
            <a:ext cx="1957477" cy="954107"/>
            <a:chOff x="1164232" y="2528045"/>
            <a:chExt cx="1957477" cy="954107"/>
          </a:xfrm>
        </p:grpSpPr>
        <p:sp>
          <p:nvSpPr>
            <p:cNvPr id="7" name="TextBox 6"/>
            <p:cNvSpPr txBox="1"/>
            <p:nvPr/>
          </p:nvSpPr>
          <p:spPr>
            <a:xfrm>
              <a:off x="1164232" y="2528045"/>
              <a:ext cx="1858522" cy="954107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 rtlCol="0">
              <a:spAutoFit/>
            </a:bodyPr>
            <a:lstStyle/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Alice   	(Star Wars, 5)	(Alien, 4)   </a:t>
              </a:r>
            </a:p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Bob 	(Godfather, 1)	(Porn, 5)</a:t>
              </a:r>
            </a:p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Cindy	(Die Hard, 4)	(Toy Story, 2)</a:t>
              </a:r>
            </a:p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Dave	(Avatar, 5)	(Gandhi, 4)</a:t>
              </a:r>
            </a:p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Eva	(Amélie, 4)	(Rocky, 1)</a:t>
              </a:r>
            </a:p>
            <a:p>
              <a:pPr algn="l">
                <a:tabLst>
                  <a:tab pos="341313" algn="l"/>
                  <a:tab pos="1030288" algn="l"/>
                  <a:tab pos="1084263" algn="l"/>
                  <a:tab pos="3370263" algn="l"/>
                </a:tabLst>
              </a:pPr>
              <a:r>
                <a:rPr lang="en-US" sz="800" smtClean="0"/>
                <a:t>...</a:t>
              </a:r>
              <a:endParaRPr lang="en-US" sz="800"/>
            </a:p>
          </p:txBody>
        </p:sp>
        <p:cxnSp>
          <p:nvCxnSpPr>
            <p:cNvPr id="8" name="Straight Connector 7"/>
            <p:cNvCxnSpPr/>
            <p:nvPr/>
          </p:nvCxnSpPr>
          <p:spPr bwMode="auto">
            <a:xfrm>
              <a:off x="1193798" y="2696257"/>
              <a:ext cx="1867798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8"/>
            <p:cNvCxnSpPr/>
            <p:nvPr/>
          </p:nvCxnSpPr>
          <p:spPr bwMode="auto">
            <a:xfrm>
              <a:off x="1198089" y="2850836"/>
              <a:ext cx="1863507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" name="Straight Connector 9"/>
            <p:cNvCxnSpPr/>
            <p:nvPr/>
          </p:nvCxnSpPr>
          <p:spPr bwMode="auto">
            <a:xfrm>
              <a:off x="1193795" y="3001120"/>
              <a:ext cx="1867801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1" name="Straight Connector 10"/>
            <p:cNvCxnSpPr/>
            <p:nvPr/>
          </p:nvCxnSpPr>
          <p:spPr bwMode="auto">
            <a:xfrm>
              <a:off x="1198089" y="3151403"/>
              <a:ext cx="1863507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/>
            <p:cNvCxnSpPr/>
            <p:nvPr/>
          </p:nvCxnSpPr>
          <p:spPr bwMode="auto">
            <a:xfrm>
              <a:off x="1202382" y="3305979"/>
              <a:ext cx="185921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3" name="Straight Connector 12"/>
            <p:cNvCxnSpPr/>
            <p:nvPr/>
          </p:nvCxnSpPr>
          <p:spPr bwMode="auto">
            <a:xfrm rot="5400000">
              <a:off x="1101482" y="3003263"/>
              <a:ext cx="88881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4" name="Straight Connector 13"/>
            <p:cNvCxnSpPr/>
            <p:nvPr/>
          </p:nvCxnSpPr>
          <p:spPr bwMode="auto">
            <a:xfrm rot="5400000">
              <a:off x="1827133" y="3007557"/>
              <a:ext cx="88881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5" name="Straight Connector 14"/>
            <p:cNvCxnSpPr/>
            <p:nvPr/>
          </p:nvCxnSpPr>
          <p:spPr bwMode="auto">
            <a:xfrm rot="5400000">
              <a:off x="2514140" y="3007557"/>
              <a:ext cx="888814" cy="0"/>
            </a:xfrm>
            <a:prstGeom prst="line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Freeform 15"/>
            <p:cNvSpPr/>
            <p:nvPr/>
          </p:nvSpPr>
          <p:spPr bwMode="auto">
            <a:xfrm>
              <a:off x="1193798" y="2558856"/>
              <a:ext cx="1927911" cy="893108"/>
            </a:xfrm>
            <a:custGeom>
              <a:avLst/>
              <a:gdLst>
                <a:gd name="connsiteX0" fmla="*/ 3928533 w 4021667"/>
                <a:gd name="connsiteY0" fmla="*/ 0 h 1761067"/>
                <a:gd name="connsiteX1" fmla="*/ 0 w 4021667"/>
                <a:gd name="connsiteY1" fmla="*/ 0 h 1761067"/>
                <a:gd name="connsiteX2" fmla="*/ 0 w 4021667"/>
                <a:gd name="connsiteY2" fmla="*/ 1761067 h 1761067"/>
                <a:gd name="connsiteX3" fmla="*/ 3920067 w 4021667"/>
                <a:gd name="connsiteY3" fmla="*/ 1761067 h 1761067"/>
                <a:gd name="connsiteX4" fmla="*/ 3776133 w 4021667"/>
                <a:gd name="connsiteY4" fmla="*/ 1617133 h 1761067"/>
                <a:gd name="connsiteX5" fmla="*/ 3852333 w 4021667"/>
                <a:gd name="connsiteY5" fmla="*/ 1481667 h 1761067"/>
                <a:gd name="connsiteX6" fmla="*/ 3826933 w 4021667"/>
                <a:gd name="connsiteY6" fmla="*/ 1397000 h 1761067"/>
                <a:gd name="connsiteX7" fmla="*/ 3937000 w 4021667"/>
                <a:gd name="connsiteY7" fmla="*/ 1320800 h 1761067"/>
                <a:gd name="connsiteX8" fmla="*/ 3759200 w 4021667"/>
                <a:gd name="connsiteY8" fmla="*/ 1227667 h 1761067"/>
                <a:gd name="connsiteX9" fmla="*/ 3843867 w 4021667"/>
                <a:gd name="connsiteY9" fmla="*/ 1168400 h 1761067"/>
                <a:gd name="connsiteX10" fmla="*/ 3699933 w 4021667"/>
                <a:gd name="connsiteY10" fmla="*/ 1041400 h 1761067"/>
                <a:gd name="connsiteX11" fmla="*/ 3767667 w 4021667"/>
                <a:gd name="connsiteY11" fmla="*/ 990600 h 1761067"/>
                <a:gd name="connsiteX12" fmla="*/ 3759200 w 4021667"/>
                <a:gd name="connsiteY12" fmla="*/ 939800 h 1761067"/>
                <a:gd name="connsiteX13" fmla="*/ 3826933 w 4021667"/>
                <a:gd name="connsiteY13" fmla="*/ 872067 h 1761067"/>
                <a:gd name="connsiteX14" fmla="*/ 3742267 w 4021667"/>
                <a:gd name="connsiteY14" fmla="*/ 795867 h 1761067"/>
                <a:gd name="connsiteX15" fmla="*/ 3818467 w 4021667"/>
                <a:gd name="connsiteY15" fmla="*/ 668867 h 1761067"/>
                <a:gd name="connsiteX16" fmla="*/ 3742267 w 4021667"/>
                <a:gd name="connsiteY16" fmla="*/ 635000 h 1761067"/>
                <a:gd name="connsiteX17" fmla="*/ 3843867 w 4021667"/>
                <a:gd name="connsiteY17" fmla="*/ 575733 h 1761067"/>
                <a:gd name="connsiteX18" fmla="*/ 3818467 w 4021667"/>
                <a:gd name="connsiteY18" fmla="*/ 482600 h 1761067"/>
                <a:gd name="connsiteX19" fmla="*/ 4021667 w 4021667"/>
                <a:gd name="connsiteY19" fmla="*/ 414867 h 1761067"/>
                <a:gd name="connsiteX20" fmla="*/ 3750733 w 4021667"/>
                <a:gd name="connsiteY20" fmla="*/ 364067 h 1761067"/>
                <a:gd name="connsiteX21" fmla="*/ 3826933 w 4021667"/>
                <a:gd name="connsiteY21" fmla="*/ 287867 h 1761067"/>
                <a:gd name="connsiteX22" fmla="*/ 3683000 w 4021667"/>
                <a:gd name="connsiteY22" fmla="*/ 143933 h 1761067"/>
                <a:gd name="connsiteX23" fmla="*/ 4021667 w 4021667"/>
                <a:gd name="connsiteY23" fmla="*/ 127000 h 1761067"/>
                <a:gd name="connsiteX24" fmla="*/ 3793067 w 4021667"/>
                <a:gd name="connsiteY24" fmla="*/ 67733 h 1761067"/>
                <a:gd name="connsiteX25" fmla="*/ 3928533 w 4021667"/>
                <a:gd name="connsiteY25" fmla="*/ 0 h 1761067"/>
                <a:gd name="connsiteX0" fmla="*/ 3928533 w 4021667"/>
                <a:gd name="connsiteY0" fmla="*/ 0 h 1761067"/>
                <a:gd name="connsiteX1" fmla="*/ 0 w 4021667"/>
                <a:gd name="connsiteY1" fmla="*/ 0 h 1761067"/>
                <a:gd name="connsiteX2" fmla="*/ 0 w 4021667"/>
                <a:gd name="connsiteY2" fmla="*/ 1761067 h 1761067"/>
                <a:gd name="connsiteX3" fmla="*/ 3920067 w 4021667"/>
                <a:gd name="connsiteY3" fmla="*/ 1761067 h 1761067"/>
                <a:gd name="connsiteX4" fmla="*/ 3776133 w 4021667"/>
                <a:gd name="connsiteY4" fmla="*/ 1617133 h 1761067"/>
                <a:gd name="connsiteX5" fmla="*/ 3852333 w 4021667"/>
                <a:gd name="connsiteY5" fmla="*/ 1481667 h 1761067"/>
                <a:gd name="connsiteX6" fmla="*/ 3826933 w 4021667"/>
                <a:gd name="connsiteY6" fmla="*/ 1397000 h 1761067"/>
                <a:gd name="connsiteX7" fmla="*/ 3937000 w 4021667"/>
                <a:gd name="connsiteY7" fmla="*/ 1320800 h 1761067"/>
                <a:gd name="connsiteX8" fmla="*/ 3759200 w 4021667"/>
                <a:gd name="connsiteY8" fmla="*/ 1227667 h 1761067"/>
                <a:gd name="connsiteX9" fmla="*/ 3843867 w 4021667"/>
                <a:gd name="connsiteY9" fmla="*/ 1168400 h 1761067"/>
                <a:gd name="connsiteX10" fmla="*/ 3699933 w 4021667"/>
                <a:gd name="connsiteY10" fmla="*/ 1041400 h 1761067"/>
                <a:gd name="connsiteX11" fmla="*/ 3767667 w 4021667"/>
                <a:gd name="connsiteY11" fmla="*/ 990600 h 1761067"/>
                <a:gd name="connsiteX12" fmla="*/ 3759200 w 4021667"/>
                <a:gd name="connsiteY12" fmla="*/ 939800 h 1761067"/>
                <a:gd name="connsiteX13" fmla="*/ 3826933 w 4021667"/>
                <a:gd name="connsiteY13" fmla="*/ 872067 h 1761067"/>
                <a:gd name="connsiteX14" fmla="*/ 3742267 w 4021667"/>
                <a:gd name="connsiteY14" fmla="*/ 795867 h 1761067"/>
                <a:gd name="connsiteX15" fmla="*/ 3818467 w 4021667"/>
                <a:gd name="connsiteY15" fmla="*/ 668867 h 1761067"/>
                <a:gd name="connsiteX16" fmla="*/ 3742267 w 4021667"/>
                <a:gd name="connsiteY16" fmla="*/ 635000 h 1761067"/>
                <a:gd name="connsiteX17" fmla="*/ 3843867 w 4021667"/>
                <a:gd name="connsiteY17" fmla="*/ 575733 h 1761067"/>
                <a:gd name="connsiteX18" fmla="*/ 3818467 w 4021667"/>
                <a:gd name="connsiteY18" fmla="*/ 482600 h 1761067"/>
                <a:gd name="connsiteX19" fmla="*/ 3920067 w 4021667"/>
                <a:gd name="connsiteY19" fmla="*/ 406401 h 1761067"/>
                <a:gd name="connsiteX20" fmla="*/ 3750733 w 4021667"/>
                <a:gd name="connsiteY20" fmla="*/ 364067 h 1761067"/>
                <a:gd name="connsiteX21" fmla="*/ 3826933 w 4021667"/>
                <a:gd name="connsiteY21" fmla="*/ 287867 h 1761067"/>
                <a:gd name="connsiteX22" fmla="*/ 3683000 w 4021667"/>
                <a:gd name="connsiteY22" fmla="*/ 143933 h 1761067"/>
                <a:gd name="connsiteX23" fmla="*/ 4021667 w 4021667"/>
                <a:gd name="connsiteY23" fmla="*/ 127000 h 1761067"/>
                <a:gd name="connsiteX24" fmla="*/ 3793067 w 4021667"/>
                <a:gd name="connsiteY24" fmla="*/ 67733 h 1761067"/>
                <a:gd name="connsiteX25" fmla="*/ 3928533 w 4021667"/>
                <a:gd name="connsiteY25" fmla="*/ 0 h 1761067"/>
                <a:gd name="connsiteX0" fmla="*/ 3928533 w 3937000"/>
                <a:gd name="connsiteY0" fmla="*/ 0 h 1761067"/>
                <a:gd name="connsiteX1" fmla="*/ 0 w 3937000"/>
                <a:gd name="connsiteY1" fmla="*/ 0 h 1761067"/>
                <a:gd name="connsiteX2" fmla="*/ 0 w 3937000"/>
                <a:gd name="connsiteY2" fmla="*/ 1761067 h 1761067"/>
                <a:gd name="connsiteX3" fmla="*/ 3920067 w 3937000"/>
                <a:gd name="connsiteY3" fmla="*/ 1761067 h 1761067"/>
                <a:gd name="connsiteX4" fmla="*/ 3776133 w 3937000"/>
                <a:gd name="connsiteY4" fmla="*/ 1617133 h 1761067"/>
                <a:gd name="connsiteX5" fmla="*/ 3852333 w 3937000"/>
                <a:gd name="connsiteY5" fmla="*/ 1481667 h 1761067"/>
                <a:gd name="connsiteX6" fmla="*/ 3826933 w 3937000"/>
                <a:gd name="connsiteY6" fmla="*/ 1397000 h 1761067"/>
                <a:gd name="connsiteX7" fmla="*/ 3937000 w 3937000"/>
                <a:gd name="connsiteY7" fmla="*/ 1320800 h 1761067"/>
                <a:gd name="connsiteX8" fmla="*/ 3759200 w 3937000"/>
                <a:gd name="connsiteY8" fmla="*/ 1227667 h 1761067"/>
                <a:gd name="connsiteX9" fmla="*/ 3843867 w 3937000"/>
                <a:gd name="connsiteY9" fmla="*/ 1168400 h 1761067"/>
                <a:gd name="connsiteX10" fmla="*/ 3699933 w 3937000"/>
                <a:gd name="connsiteY10" fmla="*/ 1041400 h 1761067"/>
                <a:gd name="connsiteX11" fmla="*/ 3767667 w 3937000"/>
                <a:gd name="connsiteY11" fmla="*/ 990600 h 1761067"/>
                <a:gd name="connsiteX12" fmla="*/ 3759200 w 3937000"/>
                <a:gd name="connsiteY12" fmla="*/ 939800 h 1761067"/>
                <a:gd name="connsiteX13" fmla="*/ 3826933 w 3937000"/>
                <a:gd name="connsiteY13" fmla="*/ 872067 h 1761067"/>
                <a:gd name="connsiteX14" fmla="*/ 3742267 w 3937000"/>
                <a:gd name="connsiteY14" fmla="*/ 795867 h 1761067"/>
                <a:gd name="connsiteX15" fmla="*/ 3818467 w 3937000"/>
                <a:gd name="connsiteY15" fmla="*/ 668867 h 1761067"/>
                <a:gd name="connsiteX16" fmla="*/ 3742267 w 3937000"/>
                <a:gd name="connsiteY16" fmla="*/ 635000 h 1761067"/>
                <a:gd name="connsiteX17" fmla="*/ 3843867 w 3937000"/>
                <a:gd name="connsiteY17" fmla="*/ 575733 h 1761067"/>
                <a:gd name="connsiteX18" fmla="*/ 3818467 w 3937000"/>
                <a:gd name="connsiteY18" fmla="*/ 482600 h 1761067"/>
                <a:gd name="connsiteX19" fmla="*/ 3920067 w 3937000"/>
                <a:gd name="connsiteY19" fmla="*/ 406401 h 1761067"/>
                <a:gd name="connsiteX20" fmla="*/ 3750733 w 3937000"/>
                <a:gd name="connsiteY20" fmla="*/ 364067 h 1761067"/>
                <a:gd name="connsiteX21" fmla="*/ 3826933 w 3937000"/>
                <a:gd name="connsiteY21" fmla="*/ 287867 h 1761067"/>
                <a:gd name="connsiteX22" fmla="*/ 3683000 w 3937000"/>
                <a:gd name="connsiteY22" fmla="*/ 143933 h 1761067"/>
                <a:gd name="connsiteX23" fmla="*/ 3877734 w 3937000"/>
                <a:gd name="connsiteY23" fmla="*/ 177800 h 1761067"/>
                <a:gd name="connsiteX24" fmla="*/ 3793067 w 3937000"/>
                <a:gd name="connsiteY24" fmla="*/ 67733 h 1761067"/>
                <a:gd name="connsiteX25" fmla="*/ 3928533 w 3937000"/>
                <a:gd name="connsiteY25" fmla="*/ 0 h 1761067"/>
                <a:gd name="connsiteX0" fmla="*/ 3928533 w 3937000"/>
                <a:gd name="connsiteY0" fmla="*/ 0 h 1761067"/>
                <a:gd name="connsiteX1" fmla="*/ 0 w 3937000"/>
                <a:gd name="connsiteY1" fmla="*/ 0 h 1761067"/>
                <a:gd name="connsiteX2" fmla="*/ 0 w 3937000"/>
                <a:gd name="connsiteY2" fmla="*/ 1761067 h 1761067"/>
                <a:gd name="connsiteX3" fmla="*/ 3920067 w 3937000"/>
                <a:gd name="connsiteY3" fmla="*/ 1761067 h 1761067"/>
                <a:gd name="connsiteX4" fmla="*/ 3776133 w 3937000"/>
                <a:gd name="connsiteY4" fmla="*/ 1617133 h 1761067"/>
                <a:gd name="connsiteX5" fmla="*/ 3852333 w 3937000"/>
                <a:gd name="connsiteY5" fmla="*/ 1481667 h 1761067"/>
                <a:gd name="connsiteX6" fmla="*/ 3826933 w 3937000"/>
                <a:gd name="connsiteY6" fmla="*/ 1397000 h 1761067"/>
                <a:gd name="connsiteX7" fmla="*/ 3937000 w 3937000"/>
                <a:gd name="connsiteY7" fmla="*/ 1320800 h 1761067"/>
                <a:gd name="connsiteX8" fmla="*/ 3759200 w 3937000"/>
                <a:gd name="connsiteY8" fmla="*/ 1227667 h 1761067"/>
                <a:gd name="connsiteX9" fmla="*/ 3843867 w 3937000"/>
                <a:gd name="connsiteY9" fmla="*/ 1168400 h 1761067"/>
                <a:gd name="connsiteX10" fmla="*/ 3699933 w 3937000"/>
                <a:gd name="connsiteY10" fmla="*/ 1041400 h 1761067"/>
                <a:gd name="connsiteX11" fmla="*/ 3767667 w 3937000"/>
                <a:gd name="connsiteY11" fmla="*/ 990600 h 1761067"/>
                <a:gd name="connsiteX12" fmla="*/ 3759200 w 3937000"/>
                <a:gd name="connsiteY12" fmla="*/ 939800 h 1761067"/>
                <a:gd name="connsiteX13" fmla="*/ 3826933 w 3937000"/>
                <a:gd name="connsiteY13" fmla="*/ 872067 h 1761067"/>
                <a:gd name="connsiteX14" fmla="*/ 3742267 w 3937000"/>
                <a:gd name="connsiteY14" fmla="*/ 795867 h 1761067"/>
                <a:gd name="connsiteX15" fmla="*/ 3818467 w 3937000"/>
                <a:gd name="connsiteY15" fmla="*/ 668867 h 1761067"/>
                <a:gd name="connsiteX16" fmla="*/ 3742267 w 3937000"/>
                <a:gd name="connsiteY16" fmla="*/ 635000 h 1761067"/>
                <a:gd name="connsiteX17" fmla="*/ 3843867 w 3937000"/>
                <a:gd name="connsiteY17" fmla="*/ 575733 h 1761067"/>
                <a:gd name="connsiteX18" fmla="*/ 3818467 w 3937000"/>
                <a:gd name="connsiteY18" fmla="*/ 482600 h 1761067"/>
                <a:gd name="connsiteX19" fmla="*/ 3920067 w 3937000"/>
                <a:gd name="connsiteY19" fmla="*/ 406401 h 1761067"/>
                <a:gd name="connsiteX20" fmla="*/ 3750733 w 3937000"/>
                <a:gd name="connsiteY20" fmla="*/ 364067 h 1761067"/>
                <a:gd name="connsiteX21" fmla="*/ 3826933 w 3937000"/>
                <a:gd name="connsiteY21" fmla="*/ 287867 h 1761067"/>
                <a:gd name="connsiteX22" fmla="*/ 3750734 w 3937000"/>
                <a:gd name="connsiteY22" fmla="*/ 203200 h 1761067"/>
                <a:gd name="connsiteX23" fmla="*/ 3877734 w 3937000"/>
                <a:gd name="connsiteY23" fmla="*/ 177800 h 1761067"/>
                <a:gd name="connsiteX24" fmla="*/ 3793067 w 3937000"/>
                <a:gd name="connsiteY24" fmla="*/ 67733 h 1761067"/>
                <a:gd name="connsiteX25" fmla="*/ 3928533 w 3937000"/>
                <a:gd name="connsiteY25" fmla="*/ 0 h 1761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</a:cxnLst>
              <a:rect l="l" t="t" r="r" b="b"/>
              <a:pathLst>
                <a:path w="3937000" h="1761067">
                  <a:moveTo>
                    <a:pt x="3928533" y="0"/>
                  </a:moveTo>
                  <a:lnTo>
                    <a:pt x="0" y="0"/>
                  </a:lnTo>
                  <a:lnTo>
                    <a:pt x="0" y="1761067"/>
                  </a:lnTo>
                  <a:lnTo>
                    <a:pt x="3920067" y="1761067"/>
                  </a:lnTo>
                  <a:lnTo>
                    <a:pt x="3776133" y="1617133"/>
                  </a:lnTo>
                  <a:lnTo>
                    <a:pt x="3852333" y="1481667"/>
                  </a:lnTo>
                  <a:lnTo>
                    <a:pt x="3826933" y="1397000"/>
                  </a:lnTo>
                  <a:lnTo>
                    <a:pt x="3937000" y="1320800"/>
                  </a:lnTo>
                  <a:lnTo>
                    <a:pt x="3759200" y="1227667"/>
                  </a:lnTo>
                  <a:lnTo>
                    <a:pt x="3843867" y="1168400"/>
                  </a:lnTo>
                  <a:lnTo>
                    <a:pt x="3699933" y="1041400"/>
                  </a:lnTo>
                  <a:lnTo>
                    <a:pt x="3767667" y="990600"/>
                  </a:lnTo>
                  <a:lnTo>
                    <a:pt x="3759200" y="939800"/>
                  </a:lnTo>
                  <a:lnTo>
                    <a:pt x="3826933" y="872067"/>
                  </a:lnTo>
                  <a:lnTo>
                    <a:pt x="3742267" y="795867"/>
                  </a:lnTo>
                  <a:lnTo>
                    <a:pt x="3818467" y="668867"/>
                  </a:lnTo>
                  <a:lnTo>
                    <a:pt x="3742267" y="635000"/>
                  </a:lnTo>
                  <a:lnTo>
                    <a:pt x="3843867" y="575733"/>
                  </a:lnTo>
                  <a:lnTo>
                    <a:pt x="3818467" y="482600"/>
                  </a:lnTo>
                  <a:lnTo>
                    <a:pt x="3920067" y="406401"/>
                  </a:lnTo>
                  <a:lnTo>
                    <a:pt x="3750733" y="364067"/>
                  </a:lnTo>
                  <a:lnTo>
                    <a:pt x="3826933" y="287867"/>
                  </a:lnTo>
                  <a:lnTo>
                    <a:pt x="3750734" y="203200"/>
                  </a:lnTo>
                  <a:lnTo>
                    <a:pt x="3877734" y="177800"/>
                  </a:lnTo>
                  <a:lnTo>
                    <a:pt x="3793067" y="67733"/>
                  </a:lnTo>
                  <a:lnTo>
                    <a:pt x="3928533" y="0"/>
                  </a:lnTo>
                  <a:close/>
                </a:path>
              </a:pathLst>
            </a:custGeom>
            <a:noFill/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1342260" y="3101785"/>
            <a:ext cx="15343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Private data</a:t>
            </a:r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3621740" y="2124631"/>
            <a:ext cx="1031772" cy="1013012"/>
            <a:chOff x="3442446" y="2232211"/>
            <a:chExt cx="1031772" cy="1013012"/>
          </a:xfrm>
        </p:grpSpPr>
        <p:sp>
          <p:nvSpPr>
            <p:cNvPr id="19" name="Rectangle 18"/>
            <p:cNvSpPr/>
            <p:nvPr/>
          </p:nvSpPr>
          <p:spPr bwMode="auto">
            <a:xfrm>
              <a:off x="3442446" y="2232211"/>
              <a:ext cx="1031772" cy="1013012"/>
            </a:xfrm>
            <a:prstGeom prst="rect">
              <a:avLst/>
            </a:prstGeom>
            <a:solidFill>
              <a:srgbClr val="66FF99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2" descr="C:\Users\Andreas Haeberlen\AppData\Local\Microsoft\Windows\Temporary Internet Files\Content.IE5\46Z6XPC2\MC900432614[1]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82787" y="2250140"/>
              <a:ext cx="954627" cy="954627"/>
            </a:xfrm>
            <a:prstGeom prst="rect">
              <a:avLst/>
            </a:prstGeom>
            <a:noFill/>
          </p:spPr>
        </p:pic>
      </p:grpSp>
      <p:pic>
        <p:nvPicPr>
          <p:cNvPr id="24" name="Picture 60" descr="MCj0349121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01500" y="2138118"/>
            <a:ext cx="1009599" cy="917959"/>
          </a:xfrm>
          <a:prstGeom prst="rect">
            <a:avLst/>
          </a:prstGeom>
          <a:noFill/>
        </p:spPr>
      </p:pic>
      <p:sp>
        <p:nvSpPr>
          <p:cNvPr id="28" name="Right Arrow 27"/>
          <p:cNvSpPr/>
          <p:nvPr/>
        </p:nvSpPr>
        <p:spPr bwMode="auto">
          <a:xfrm rot="5400000">
            <a:off x="3998259" y="1775008"/>
            <a:ext cx="268941" cy="224117"/>
          </a:xfrm>
          <a:prstGeom prst="rightArrow">
            <a:avLst/>
          </a:prstGeom>
          <a:solidFill>
            <a:srgbClr val="CC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ight Arrow 28"/>
          <p:cNvSpPr/>
          <p:nvPr/>
        </p:nvSpPr>
        <p:spPr bwMode="auto">
          <a:xfrm>
            <a:off x="3254190" y="2528043"/>
            <a:ext cx="268941" cy="224117"/>
          </a:xfrm>
          <a:prstGeom prst="rightArrow">
            <a:avLst/>
          </a:prstGeom>
          <a:solidFill>
            <a:srgbClr val="CC00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4" name="Group 53"/>
          <p:cNvGrpSpPr/>
          <p:nvPr/>
        </p:nvGrpSpPr>
        <p:grpSpPr>
          <a:xfrm>
            <a:off x="4823013" y="2070843"/>
            <a:ext cx="2978488" cy="400110"/>
            <a:chOff x="4823013" y="2070843"/>
            <a:chExt cx="2978488" cy="400110"/>
          </a:xfrm>
        </p:grpSpPr>
        <p:cxnSp>
          <p:nvCxnSpPr>
            <p:cNvPr id="34" name="Straight Arrow Connector 33"/>
            <p:cNvCxnSpPr/>
            <p:nvPr/>
          </p:nvCxnSpPr>
          <p:spPr bwMode="auto">
            <a:xfrm rot="10800000" flipV="1">
              <a:off x="4823013" y="2426768"/>
              <a:ext cx="2978488" cy="2666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5" name="TextBox 34"/>
            <p:cNvSpPr txBox="1"/>
            <p:nvPr/>
          </p:nvSpPr>
          <p:spPr>
            <a:xfrm>
              <a:off x="5428007" y="2070843"/>
              <a:ext cx="18614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rgbClr val="FF0000"/>
                  </a:solidFill>
                </a:rPr>
                <a:t>(special query)</a:t>
              </a:r>
              <a:endParaRPr lang="en-US">
                <a:solidFill>
                  <a:srgbClr val="FF0000"/>
                </a:solidFill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858869" y="2841810"/>
            <a:ext cx="3030071" cy="400110"/>
            <a:chOff x="4858869" y="2841810"/>
            <a:chExt cx="3030071" cy="400110"/>
          </a:xfrm>
        </p:grpSpPr>
        <p:sp>
          <p:nvSpPr>
            <p:cNvPr id="37" name="TextBox 36"/>
            <p:cNvSpPr txBox="1"/>
            <p:nvPr/>
          </p:nvSpPr>
          <p:spPr>
            <a:xfrm>
              <a:off x="5310913" y="2841810"/>
              <a:ext cx="2203167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(noised response)</a:t>
              </a:r>
              <a:endParaRPr lang="en-US"/>
            </a:p>
          </p:txBody>
        </p:sp>
        <p:cxnSp>
          <p:nvCxnSpPr>
            <p:cNvPr id="38" name="Straight Arrow Connector 37"/>
            <p:cNvCxnSpPr/>
            <p:nvPr/>
          </p:nvCxnSpPr>
          <p:spPr bwMode="auto">
            <a:xfrm>
              <a:off x="4858869" y="2850776"/>
              <a:ext cx="3030071" cy="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  <p:sp>
        <p:nvSpPr>
          <p:cNvPr id="40" name="Freeform 39"/>
          <p:cNvSpPr/>
          <p:nvPr/>
        </p:nvSpPr>
        <p:spPr bwMode="auto">
          <a:xfrm>
            <a:off x="3810000" y="1361137"/>
            <a:ext cx="636494" cy="333188"/>
          </a:xfrm>
          <a:custGeom>
            <a:avLst/>
            <a:gdLst>
              <a:gd name="connsiteX0" fmla="*/ 0 w 636494"/>
              <a:gd name="connsiteY0" fmla="*/ 328706 h 381000"/>
              <a:gd name="connsiteX1" fmla="*/ 215153 w 636494"/>
              <a:gd name="connsiteY1" fmla="*/ 283882 h 381000"/>
              <a:gd name="connsiteX2" fmla="*/ 331694 w 636494"/>
              <a:gd name="connsiteY2" fmla="*/ 5976 h 381000"/>
              <a:gd name="connsiteX3" fmla="*/ 439271 w 636494"/>
              <a:gd name="connsiteY3" fmla="*/ 319741 h 381000"/>
              <a:gd name="connsiteX4" fmla="*/ 636494 w 636494"/>
              <a:gd name="connsiteY4" fmla="*/ 373529 h 381000"/>
              <a:gd name="connsiteX0" fmla="*/ 0 w 636494"/>
              <a:gd name="connsiteY0" fmla="*/ 324224 h 372782"/>
              <a:gd name="connsiteX1" fmla="*/ 215153 w 636494"/>
              <a:gd name="connsiteY1" fmla="*/ 279400 h 372782"/>
              <a:gd name="connsiteX2" fmla="*/ 331694 w 636494"/>
              <a:gd name="connsiteY2" fmla="*/ 1494 h 372782"/>
              <a:gd name="connsiteX3" fmla="*/ 430306 w 636494"/>
              <a:gd name="connsiteY3" fmla="*/ 270435 h 372782"/>
              <a:gd name="connsiteX4" fmla="*/ 636494 w 636494"/>
              <a:gd name="connsiteY4" fmla="*/ 369047 h 372782"/>
              <a:gd name="connsiteX0" fmla="*/ 0 w 636494"/>
              <a:gd name="connsiteY0" fmla="*/ 324224 h 333188"/>
              <a:gd name="connsiteX1" fmla="*/ 215153 w 636494"/>
              <a:gd name="connsiteY1" fmla="*/ 279400 h 333188"/>
              <a:gd name="connsiteX2" fmla="*/ 331694 w 636494"/>
              <a:gd name="connsiteY2" fmla="*/ 1494 h 333188"/>
              <a:gd name="connsiteX3" fmla="*/ 430306 w 636494"/>
              <a:gd name="connsiteY3" fmla="*/ 270435 h 333188"/>
              <a:gd name="connsiteX4" fmla="*/ 636494 w 636494"/>
              <a:gd name="connsiteY4" fmla="*/ 315259 h 333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6494" h="333188">
                <a:moveTo>
                  <a:pt x="0" y="324224"/>
                </a:moveTo>
                <a:cubicBezTo>
                  <a:pt x="79935" y="328706"/>
                  <a:pt x="159871" y="333188"/>
                  <a:pt x="215153" y="279400"/>
                </a:cubicBezTo>
                <a:cubicBezTo>
                  <a:pt x="270435" y="225612"/>
                  <a:pt x="295835" y="2988"/>
                  <a:pt x="331694" y="1494"/>
                </a:cubicBezTo>
                <a:cubicBezTo>
                  <a:pt x="367553" y="0"/>
                  <a:pt x="379506" y="218141"/>
                  <a:pt x="430306" y="270435"/>
                </a:cubicBezTo>
                <a:cubicBezTo>
                  <a:pt x="481106" y="322729"/>
                  <a:pt x="563282" y="318994"/>
                  <a:pt x="636494" y="315259"/>
                </a:cubicBezTo>
              </a:path>
            </a:pathLst>
          </a:cu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7" name="Picture 2" descr="C:\Users\Andreas Haeberlen\AppData\Local\Microsoft\Windows\Temporary Internet Files\Content.IE5\6OL76X0Y\MC900441729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32377" y="3079377"/>
            <a:ext cx="878541" cy="878541"/>
          </a:xfrm>
          <a:prstGeom prst="rect">
            <a:avLst/>
          </a:prstGeom>
          <a:noFill/>
        </p:spPr>
      </p:pic>
      <p:grpSp>
        <p:nvGrpSpPr>
          <p:cNvPr id="56" name="Group 55"/>
          <p:cNvGrpSpPr/>
          <p:nvPr/>
        </p:nvGrpSpPr>
        <p:grpSpPr>
          <a:xfrm>
            <a:off x="2940424" y="3209365"/>
            <a:ext cx="5002305" cy="508000"/>
            <a:chOff x="2940424" y="3209365"/>
            <a:chExt cx="5002305" cy="508000"/>
          </a:xfrm>
        </p:grpSpPr>
        <p:sp>
          <p:nvSpPr>
            <p:cNvPr id="48" name="Freeform 47"/>
            <p:cNvSpPr/>
            <p:nvPr/>
          </p:nvSpPr>
          <p:spPr bwMode="auto">
            <a:xfrm>
              <a:off x="2940424" y="3209365"/>
              <a:ext cx="5002305" cy="508000"/>
            </a:xfrm>
            <a:custGeom>
              <a:avLst/>
              <a:gdLst>
                <a:gd name="connsiteX0" fmla="*/ 0 w 5100917"/>
                <a:gd name="connsiteY0" fmla="*/ 0 h 508000"/>
                <a:gd name="connsiteX1" fmla="*/ 2223247 w 5100917"/>
                <a:gd name="connsiteY1" fmla="*/ 448235 h 508000"/>
                <a:gd name="connsiteX2" fmla="*/ 5100917 w 5100917"/>
                <a:gd name="connsiteY2" fmla="*/ 358588 h 50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100917" h="508000">
                  <a:moveTo>
                    <a:pt x="0" y="0"/>
                  </a:moveTo>
                  <a:cubicBezTo>
                    <a:pt x="686547" y="194235"/>
                    <a:pt x="1373094" y="388470"/>
                    <a:pt x="2223247" y="448235"/>
                  </a:cubicBezTo>
                  <a:cubicBezTo>
                    <a:pt x="3073400" y="508000"/>
                    <a:pt x="4087158" y="433294"/>
                    <a:pt x="5100917" y="358588"/>
                  </a:cubicBezTo>
                </a:path>
              </a:pathLst>
            </a:custGeom>
            <a:noFill/>
            <a:ln w="19050" cap="flat" cmpd="sng" algn="ctr">
              <a:solidFill>
                <a:srgbClr val="33CC33"/>
              </a:solidFill>
              <a:prstDash val="dash"/>
              <a:round/>
              <a:headEnd type="none" w="med" len="med"/>
              <a:tailEnd type="triangl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5152685" y="3290047"/>
              <a:ext cx="6190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>
                  <a:solidFill>
                    <a:srgbClr val="33CC33"/>
                  </a:solidFill>
                </a:rPr>
                <a:t>YES</a:t>
              </a:r>
              <a:endParaRPr lang="en-US">
                <a:solidFill>
                  <a:srgbClr val="33CC33"/>
                </a:solidFill>
              </a:endParaRPr>
            </a:p>
          </p:txBody>
        </p:sp>
      </p:grpSp>
      <p:sp>
        <p:nvSpPr>
          <p:cNvPr id="52" name="Cloud Callout 51"/>
          <p:cNvSpPr/>
          <p:nvPr/>
        </p:nvSpPr>
        <p:spPr bwMode="auto">
          <a:xfrm>
            <a:off x="7206130" y="1031937"/>
            <a:ext cx="1515533" cy="838200"/>
          </a:xfrm>
          <a:prstGeom prst="cloudCallout">
            <a:avLst>
              <a:gd name="adj1" fmla="val 21762"/>
              <a:gd name="adj2" fmla="val 92779"/>
            </a:avLst>
          </a:prstGeom>
          <a:solidFill>
            <a:srgbClr val="66FFCC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TextBox 52"/>
          <p:cNvSpPr txBox="1"/>
          <p:nvPr/>
        </p:nvSpPr>
        <p:spPr>
          <a:xfrm>
            <a:off x="7297901" y="1142003"/>
            <a:ext cx="12953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Does Bob</a:t>
            </a:r>
            <a:br>
              <a:rPr lang="en-US" sz="1600" smtClean="0"/>
            </a:br>
            <a:r>
              <a:rPr lang="en-US" sz="1600" smtClean="0"/>
              <a:t>watch porn?</a:t>
            </a:r>
            <a:endParaRPr lang="en-US" sz="1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Outline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92D050"/>
                </a:solidFill>
              </a:rPr>
              <a:t>Motivation</a:t>
            </a:r>
          </a:p>
          <a:p>
            <a:r>
              <a:rPr lang="en-US" smtClean="0">
                <a:solidFill>
                  <a:srgbClr val="FF6600"/>
                </a:solidFill>
              </a:rPr>
              <a:t>Differential Privacy primer</a:t>
            </a:r>
          </a:p>
          <a:p>
            <a:r>
              <a:rPr lang="en-US" smtClean="0"/>
              <a:t>Attacks on PINQ and Airavat</a:t>
            </a:r>
          </a:p>
          <a:p>
            <a:r>
              <a:rPr lang="en-US" smtClean="0"/>
              <a:t>Our defense</a:t>
            </a:r>
          </a:p>
          <a:p>
            <a:r>
              <a:rPr lang="en-US" smtClean="0"/>
              <a:t>The Fuzz system</a:t>
            </a:r>
          </a:p>
          <a:p>
            <a:r>
              <a:rPr lang="en-US" smtClean="0"/>
              <a:t>Evaluation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grpSp>
        <p:nvGrpSpPr>
          <p:cNvPr id="6" name="Group 6"/>
          <p:cNvGrpSpPr/>
          <p:nvPr/>
        </p:nvGrpSpPr>
        <p:grpSpPr>
          <a:xfrm>
            <a:off x="5657628" y="2260027"/>
            <a:ext cx="698320" cy="419100"/>
            <a:chOff x="6143624" y="2514600"/>
            <a:chExt cx="698320" cy="419100"/>
          </a:xfrm>
        </p:grpSpPr>
        <p:sp>
          <p:nvSpPr>
            <p:cNvPr id="7" name="Right Arrow 6"/>
            <p:cNvSpPr/>
            <p:nvPr/>
          </p:nvSpPr>
          <p:spPr bwMode="auto">
            <a:xfrm rot="10800000">
              <a:off x="6143624" y="2514600"/>
              <a:ext cx="695325" cy="419100"/>
            </a:xfrm>
            <a:prstGeom prst="rightArrow">
              <a:avLst/>
            </a:prstGeom>
            <a:solidFill>
              <a:srgbClr val="FF99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315838" y="2600326"/>
              <a:ext cx="5261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smtClean="0">
                  <a:latin typeface="Arial" pitchFamily="34" charset="0"/>
                  <a:cs typeface="Arial" pitchFamily="34" charset="0"/>
                </a:rPr>
                <a:t>NEXT</a:t>
              </a:r>
              <a:endParaRPr lang="en-US" sz="1000">
                <a:latin typeface="Arial" pitchFamily="34" charset="0"/>
                <a:cs typeface="Arial" pitchFamily="34" charset="0"/>
              </a:endParaRPr>
            </a:p>
          </p:txBody>
        </p:sp>
      </p:grpSp>
      <p:pic>
        <p:nvPicPr>
          <p:cNvPr id="9" name="Picture 2" descr="C:\Users\Andreas Haeberlen\AppData\Local\Microsoft\Windows\Temporary Internet Files\Content.IE5\0I8TMXB2\MCj0441310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01926" y="1675320"/>
            <a:ext cx="495300" cy="495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/>
          <p:cNvSpPr txBox="1"/>
          <p:nvPr/>
        </p:nvSpPr>
        <p:spPr>
          <a:xfrm>
            <a:off x="5090557" y="2115670"/>
            <a:ext cx="40267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mtClean="0"/>
              <a:t>?</a:t>
            </a:r>
            <a:endParaRPr lang="en-US" sz="3600"/>
          </a:p>
        </p:txBody>
      </p:sp>
      <p:cxnSp>
        <p:nvCxnSpPr>
          <p:cNvPr id="34" name="Straight Connector 33"/>
          <p:cNvCxnSpPr/>
          <p:nvPr/>
        </p:nvCxnSpPr>
        <p:spPr bwMode="auto">
          <a:xfrm>
            <a:off x="1057835" y="3684494"/>
            <a:ext cx="52891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Background: Queries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4328932"/>
            <a:ext cx="7772400" cy="2106592"/>
          </a:xfrm>
        </p:spPr>
        <p:txBody>
          <a:bodyPr/>
          <a:lstStyle/>
          <a:p>
            <a:r>
              <a:rPr lang="en-US" smtClean="0"/>
              <a:t>Queries are </a:t>
            </a:r>
            <a:r>
              <a:rPr lang="en-US" smtClean="0">
                <a:solidFill>
                  <a:srgbClr val="FF6600"/>
                </a:solidFill>
              </a:rPr>
              <a:t>programs</a:t>
            </a:r>
          </a:p>
          <a:p>
            <a:pPr lvl="1"/>
            <a:r>
              <a:rPr lang="en-US" smtClean="0"/>
              <a:t>PINQ is based on C#, Airavat on MapReduce</a:t>
            </a:r>
          </a:p>
          <a:p>
            <a:r>
              <a:rPr lang="en-US" smtClean="0"/>
              <a:t>These programs have a specific structure</a:t>
            </a:r>
          </a:p>
          <a:p>
            <a:pPr lvl="1"/>
            <a:r>
              <a:rPr lang="en-US" smtClean="0"/>
              <a:t>Some overall program logic, e.g., aggregation</a:t>
            </a:r>
          </a:p>
          <a:p>
            <a:pPr lvl="1"/>
            <a:r>
              <a:rPr lang="en-US" smtClean="0"/>
              <a:t>Some computation on each database row (</a:t>
            </a:r>
            <a:r>
              <a:rPr lang="en-US" smtClean="0">
                <a:solidFill>
                  <a:srgbClr val="FF6600"/>
                </a:solidFill>
              </a:rPr>
              <a:t>microquery</a:t>
            </a:r>
            <a:r>
              <a:rPr lang="en-US" smtClean="0"/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15059" y="1714580"/>
            <a:ext cx="4134465" cy="132343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noisy sum, foreach r in db, of {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b="1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b="1" smtClean="0">
                <a:latin typeface="Courier New" pitchFamily="49" charset="0"/>
                <a:cs typeface="Courier New" pitchFamily="49" charset="0"/>
              </a:rPr>
            </a:br>
            <a:endParaRPr lang="en-US" sz="1600" b="1" smtClean="0">
              <a:latin typeface="Courier New" pitchFamily="49" charset="0"/>
              <a:cs typeface="Courier New" pitchFamily="49" charset="0"/>
            </a:endParaRP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7769523" y="2898652"/>
            <a:ext cx="815658" cy="885429"/>
            <a:chOff x="6473506" y="1607736"/>
            <a:chExt cx="815658" cy="885429"/>
          </a:xfrm>
        </p:grpSpPr>
        <p:sp>
          <p:nvSpPr>
            <p:cNvPr id="8" name="Donut 7"/>
            <p:cNvSpPr/>
            <p:nvPr/>
          </p:nvSpPr>
          <p:spPr bwMode="auto">
            <a:xfrm flipH="1">
              <a:off x="6572653" y="1607736"/>
              <a:ext cx="587829" cy="209006"/>
            </a:xfrm>
            <a:prstGeom prst="donut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9" name="Picture 19" descr="greenguy"/>
            <p:cNvPicPr>
              <a:picLocks noChangeAspect="1" noChangeArrowheads="1"/>
            </p:cNvPicPr>
            <p:nvPr/>
          </p:nvPicPr>
          <p:blipFill>
            <a:blip r:embed="rId2" cstate="print">
              <a:lum bright="14000" contrast="-10000"/>
            </a:blip>
            <a:srcRect/>
            <a:stretch>
              <a:fillRect/>
            </a:stretch>
          </p:blipFill>
          <p:spPr bwMode="auto">
            <a:xfrm flipH="1">
              <a:off x="6473506" y="1677505"/>
              <a:ext cx="815658" cy="815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22" name="Group 21"/>
          <p:cNvGrpSpPr/>
          <p:nvPr/>
        </p:nvGrpSpPr>
        <p:grpSpPr>
          <a:xfrm>
            <a:off x="1443316" y="2877665"/>
            <a:ext cx="1031772" cy="1013012"/>
            <a:chOff x="3442446" y="2232211"/>
            <a:chExt cx="1031772" cy="1013012"/>
          </a:xfrm>
        </p:grpSpPr>
        <p:sp>
          <p:nvSpPr>
            <p:cNvPr id="23" name="Rectangle 22"/>
            <p:cNvSpPr/>
            <p:nvPr/>
          </p:nvSpPr>
          <p:spPr bwMode="auto">
            <a:xfrm>
              <a:off x="3442446" y="2232211"/>
              <a:ext cx="1031772" cy="1013012"/>
            </a:xfrm>
            <a:prstGeom prst="rect">
              <a:avLst/>
            </a:prstGeom>
            <a:solidFill>
              <a:srgbClr val="66FF99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4" name="Picture 2" descr="C:\Users\Andreas Haeberlen\AppData\Local\Microsoft\Windows\Temporary Internet Files\Content.IE5\46Z6XPC2\MC900432614[1]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482787" y="2250140"/>
              <a:ext cx="954627" cy="954627"/>
            </a:xfrm>
            <a:prstGeom prst="rect">
              <a:avLst/>
            </a:prstGeom>
            <a:noFill/>
          </p:spPr>
        </p:pic>
      </p:grpSp>
      <p:cxnSp>
        <p:nvCxnSpPr>
          <p:cNvPr id="27" name="Straight Arrow Connector 26"/>
          <p:cNvCxnSpPr/>
          <p:nvPr/>
        </p:nvCxnSpPr>
        <p:spPr bwMode="auto">
          <a:xfrm rot="10800000">
            <a:off x="2581835" y="3370729"/>
            <a:ext cx="5187688" cy="5522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Can 27"/>
          <p:cNvSpPr/>
          <p:nvPr/>
        </p:nvSpPr>
        <p:spPr bwMode="auto">
          <a:xfrm>
            <a:off x="788895" y="3397624"/>
            <a:ext cx="412376" cy="510988"/>
          </a:xfrm>
          <a:prstGeom prst="can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675943" y="3890682"/>
            <a:ext cx="6078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Data</a:t>
            </a:r>
            <a:endParaRPr lang="en-US" sz="1600"/>
          </a:p>
        </p:txBody>
      </p:sp>
      <p:sp>
        <p:nvSpPr>
          <p:cNvPr id="35" name="TextBox 34"/>
          <p:cNvSpPr txBox="1"/>
          <p:nvPr/>
        </p:nvSpPr>
        <p:spPr>
          <a:xfrm>
            <a:off x="3259879" y="1974559"/>
            <a:ext cx="3764172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16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if (r.score("Godfather")&gt;4)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then return 1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   else return 0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5813167" y="3684494"/>
            <a:ext cx="118070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Microquery</a:t>
            </a:r>
            <a:endParaRPr lang="en-US" sz="1600">
              <a:solidFill>
                <a:srgbClr val="FF0000"/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 bwMode="auto">
          <a:xfrm rot="16200000" flipV="1">
            <a:off x="5334000" y="2779059"/>
            <a:ext cx="1264024" cy="636494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Background: Sensitivity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829" y="5035138"/>
            <a:ext cx="8014505" cy="1598744"/>
          </a:xfrm>
        </p:spPr>
        <p:txBody>
          <a:bodyPr/>
          <a:lstStyle/>
          <a:p>
            <a:r>
              <a:rPr lang="en-US" smtClean="0"/>
              <a:t>How much noise should we add to results?</a:t>
            </a:r>
          </a:p>
          <a:p>
            <a:pPr lvl="1"/>
            <a:r>
              <a:rPr lang="en-US" smtClean="0"/>
              <a:t>Depends on how much the output can change if we add or remove a single row (the </a:t>
            </a:r>
            <a:r>
              <a:rPr lang="en-US" smtClean="0">
                <a:solidFill>
                  <a:srgbClr val="FF6600"/>
                </a:solidFill>
              </a:rPr>
              <a:t>sensitivity</a:t>
            </a:r>
            <a:r>
              <a:rPr lang="en-US" smtClean="0"/>
              <a:t> of the query)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04206" y="1943233"/>
            <a:ext cx="3753657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noisy sum, </a:t>
            </a:r>
            <a:r>
              <a:rPr lang="en-US" sz="1600" b="1" smtClean="0">
                <a:latin typeface="Courier New" pitchFamily="49" charset="0"/>
                <a:cs typeface="Courier New" pitchFamily="49" charset="0"/>
                <a:sym typeface="Symbol"/>
              </a:rPr>
              <a:t>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r in db, of {</a:t>
            </a:r>
            <a:br>
              <a:rPr lang="en-US" sz="1600" b="1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if (r.score("Godfather")&gt;4)</a:t>
            </a:r>
            <a:br>
              <a:rPr lang="en-US" sz="1600" b="1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  then return </a:t>
            </a:r>
            <a:r>
              <a:rPr lang="en-US" sz="16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1200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/>
            </a:r>
            <a:br>
              <a:rPr lang="en-US" sz="1600" b="1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  else return </a:t>
            </a:r>
            <a:r>
              <a:rPr lang="en-US" sz="16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200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02672" y="1943233"/>
            <a:ext cx="3764172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noisy sum, </a:t>
            </a:r>
            <a:r>
              <a:rPr lang="en-US" sz="1600" b="1" smtClean="0">
                <a:latin typeface="Courier New" pitchFamily="49" charset="0"/>
                <a:cs typeface="Courier New" pitchFamily="49" charset="0"/>
                <a:sym typeface="Symbol"/>
              </a:rPr>
              <a:t></a:t>
            </a: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r in db, of {</a:t>
            </a:r>
            <a:br>
              <a:rPr lang="en-US" sz="1600" b="1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if (r.score("Godfather")&gt;4)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  then return </a:t>
            </a:r>
            <a:r>
              <a:rPr lang="en-US" sz="1600" b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1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  else return </a:t>
            </a:r>
            <a:r>
              <a:rPr lang="en-US" sz="1600" b="1" smtClean="0">
                <a:solidFill>
                  <a:srgbClr val="009900"/>
                </a:solidFill>
                <a:latin typeface="Courier New" pitchFamily="49" charset="0"/>
                <a:cs typeface="Courier New" pitchFamily="49" charset="0"/>
              </a:rPr>
              <a:t>0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16436" y="3434531"/>
            <a:ext cx="15446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Sensitivity 1</a:t>
            </a:r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5837328" y="3416602"/>
            <a:ext cx="20399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Sensitivity 1,000</a:t>
            </a:r>
            <a:endParaRPr lang="en-US"/>
          </a:p>
        </p:txBody>
      </p:sp>
      <p:sp>
        <p:nvSpPr>
          <p:cNvPr id="11" name="Freeform 10"/>
          <p:cNvSpPr/>
          <p:nvPr/>
        </p:nvSpPr>
        <p:spPr bwMode="auto">
          <a:xfrm>
            <a:off x="2752959" y="4024005"/>
            <a:ext cx="439270" cy="333188"/>
          </a:xfrm>
          <a:custGeom>
            <a:avLst/>
            <a:gdLst>
              <a:gd name="connsiteX0" fmla="*/ 0 w 636494"/>
              <a:gd name="connsiteY0" fmla="*/ 328706 h 381000"/>
              <a:gd name="connsiteX1" fmla="*/ 215153 w 636494"/>
              <a:gd name="connsiteY1" fmla="*/ 283882 h 381000"/>
              <a:gd name="connsiteX2" fmla="*/ 331694 w 636494"/>
              <a:gd name="connsiteY2" fmla="*/ 5976 h 381000"/>
              <a:gd name="connsiteX3" fmla="*/ 439271 w 636494"/>
              <a:gd name="connsiteY3" fmla="*/ 319741 h 381000"/>
              <a:gd name="connsiteX4" fmla="*/ 636494 w 636494"/>
              <a:gd name="connsiteY4" fmla="*/ 373529 h 381000"/>
              <a:gd name="connsiteX0" fmla="*/ 0 w 636494"/>
              <a:gd name="connsiteY0" fmla="*/ 324224 h 372782"/>
              <a:gd name="connsiteX1" fmla="*/ 215153 w 636494"/>
              <a:gd name="connsiteY1" fmla="*/ 279400 h 372782"/>
              <a:gd name="connsiteX2" fmla="*/ 331694 w 636494"/>
              <a:gd name="connsiteY2" fmla="*/ 1494 h 372782"/>
              <a:gd name="connsiteX3" fmla="*/ 430306 w 636494"/>
              <a:gd name="connsiteY3" fmla="*/ 270435 h 372782"/>
              <a:gd name="connsiteX4" fmla="*/ 636494 w 636494"/>
              <a:gd name="connsiteY4" fmla="*/ 369047 h 372782"/>
              <a:gd name="connsiteX0" fmla="*/ 0 w 636494"/>
              <a:gd name="connsiteY0" fmla="*/ 324224 h 333188"/>
              <a:gd name="connsiteX1" fmla="*/ 215153 w 636494"/>
              <a:gd name="connsiteY1" fmla="*/ 279400 h 333188"/>
              <a:gd name="connsiteX2" fmla="*/ 331694 w 636494"/>
              <a:gd name="connsiteY2" fmla="*/ 1494 h 333188"/>
              <a:gd name="connsiteX3" fmla="*/ 430306 w 636494"/>
              <a:gd name="connsiteY3" fmla="*/ 270435 h 333188"/>
              <a:gd name="connsiteX4" fmla="*/ 636494 w 636494"/>
              <a:gd name="connsiteY4" fmla="*/ 315259 h 333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6494" h="333188">
                <a:moveTo>
                  <a:pt x="0" y="324224"/>
                </a:moveTo>
                <a:cubicBezTo>
                  <a:pt x="79935" y="328706"/>
                  <a:pt x="159871" y="333188"/>
                  <a:pt x="215153" y="279400"/>
                </a:cubicBezTo>
                <a:cubicBezTo>
                  <a:pt x="270435" y="225612"/>
                  <a:pt x="295835" y="2988"/>
                  <a:pt x="331694" y="1494"/>
                </a:cubicBezTo>
                <a:cubicBezTo>
                  <a:pt x="367553" y="0"/>
                  <a:pt x="379506" y="218141"/>
                  <a:pt x="430306" y="270435"/>
                </a:cubicBezTo>
                <a:cubicBezTo>
                  <a:pt x="481106" y="322729"/>
                  <a:pt x="563282" y="318994"/>
                  <a:pt x="636494" y="315259"/>
                </a:cubicBezTo>
              </a:path>
            </a:pathLst>
          </a:cu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 bwMode="auto">
          <a:xfrm>
            <a:off x="5967089" y="4015040"/>
            <a:ext cx="1855694" cy="333188"/>
          </a:xfrm>
          <a:custGeom>
            <a:avLst/>
            <a:gdLst>
              <a:gd name="connsiteX0" fmla="*/ 0 w 636494"/>
              <a:gd name="connsiteY0" fmla="*/ 328706 h 381000"/>
              <a:gd name="connsiteX1" fmla="*/ 215153 w 636494"/>
              <a:gd name="connsiteY1" fmla="*/ 283882 h 381000"/>
              <a:gd name="connsiteX2" fmla="*/ 331694 w 636494"/>
              <a:gd name="connsiteY2" fmla="*/ 5976 h 381000"/>
              <a:gd name="connsiteX3" fmla="*/ 439271 w 636494"/>
              <a:gd name="connsiteY3" fmla="*/ 319741 h 381000"/>
              <a:gd name="connsiteX4" fmla="*/ 636494 w 636494"/>
              <a:gd name="connsiteY4" fmla="*/ 373529 h 381000"/>
              <a:gd name="connsiteX0" fmla="*/ 0 w 636494"/>
              <a:gd name="connsiteY0" fmla="*/ 324224 h 372782"/>
              <a:gd name="connsiteX1" fmla="*/ 215153 w 636494"/>
              <a:gd name="connsiteY1" fmla="*/ 279400 h 372782"/>
              <a:gd name="connsiteX2" fmla="*/ 331694 w 636494"/>
              <a:gd name="connsiteY2" fmla="*/ 1494 h 372782"/>
              <a:gd name="connsiteX3" fmla="*/ 430306 w 636494"/>
              <a:gd name="connsiteY3" fmla="*/ 270435 h 372782"/>
              <a:gd name="connsiteX4" fmla="*/ 636494 w 636494"/>
              <a:gd name="connsiteY4" fmla="*/ 369047 h 372782"/>
              <a:gd name="connsiteX0" fmla="*/ 0 w 636494"/>
              <a:gd name="connsiteY0" fmla="*/ 324224 h 333188"/>
              <a:gd name="connsiteX1" fmla="*/ 215153 w 636494"/>
              <a:gd name="connsiteY1" fmla="*/ 279400 h 333188"/>
              <a:gd name="connsiteX2" fmla="*/ 331694 w 636494"/>
              <a:gd name="connsiteY2" fmla="*/ 1494 h 333188"/>
              <a:gd name="connsiteX3" fmla="*/ 430306 w 636494"/>
              <a:gd name="connsiteY3" fmla="*/ 270435 h 333188"/>
              <a:gd name="connsiteX4" fmla="*/ 636494 w 636494"/>
              <a:gd name="connsiteY4" fmla="*/ 315259 h 333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36494" h="333188">
                <a:moveTo>
                  <a:pt x="0" y="324224"/>
                </a:moveTo>
                <a:cubicBezTo>
                  <a:pt x="79935" y="328706"/>
                  <a:pt x="159871" y="333188"/>
                  <a:pt x="215153" y="279400"/>
                </a:cubicBezTo>
                <a:cubicBezTo>
                  <a:pt x="270435" y="225612"/>
                  <a:pt x="295835" y="2988"/>
                  <a:pt x="331694" y="1494"/>
                </a:cubicBezTo>
                <a:cubicBezTo>
                  <a:pt x="367553" y="0"/>
                  <a:pt x="379506" y="218141"/>
                  <a:pt x="430306" y="270435"/>
                </a:cubicBezTo>
                <a:cubicBezTo>
                  <a:pt x="481106" y="322729"/>
                  <a:pt x="563282" y="318994"/>
                  <a:pt x="636494" y="315259"/>
                </a:cubicBezTo>
              </a:path>
            </a:pathLst>
          </a:cu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auto">
          <a:xfrm>
            <a:off x="3073940" y="2446696"/>
            <a:ext cx="291830" cy="525293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 bwMode="auto">
          <a:xfrm>
            <a:off x="6835301" y="2443454"/>
            <a:ext cx="723090" cy="525293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"/>
                            </p:stCondLst>
                            <p:childTnLst>
                              <p:par>
                                <p:cTn id="19" presetID="1" presetClass="entr" presetSubtype="0" fill="hold" grpId="2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"/>
                            </p:stCondLst>
                            <p:childTnLst>
                              <p:par>
                                <p:cTn id="22" presetID="1" presetClass="exit" presetSubtype="0" fill="hold" grpId="3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600"/>
                            </p:stCondLst>
                            <p:childTnLst>
                              <p:par>
                                <p:cTn id="25" presetID="1" presetClass="entr" presetSubtype="0" fill="hold" grpId="4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"/>
                            </p:stCondLst>
                            <p:childTnLst>
                              <p:par>
                                <p:cTn id="38" presetID="1" presetClass="entr" presetSubtype="0" fill="hold" grpId="2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"/>
                            </p:stCondLst>
                            <p:childTnLst>
                              <p:par>
                                <p:cTn id="41" presetID="1" presetClass="exit" presetSubtype="0" fill="hold" grpId="3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600"/>
                            </p:stCondLst>
                            <p:childTnLst>
                              <p:par>
                                <p:cTn id="44" presetID="1" presetClass="entr" presetSubtype="0" fill="hold" grpId="4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37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/>
      <p:bldP spid="9" grpId="0"/>
      <p:bldP spid="11" grpId="0" animBg="1"/>
      <p:bldP spid="13" grpId="0" animBg="1"/>
      <p:bldP spid="12" grpId="0" animBg="1"/>
      <p:bldP spid="12" grpId="1" animBg="1"/>
      <p:bldP spid="12" grpId="2" animBg="1"/>
      <p:bldP spid="12" grpId="3" animBg="1"/>
      <p:bldP spid="12" grpId="4" animBg="1"/>
      <p:bldP spid="14" grpId="0" animBg="1"/>
      <p:bldP spid="14" grpId="1" animBg="1"/>
      <p:bldP spid="14" grpId="2" animBg="1"/>
      <p:bldP spid="14" grpId="3" animBg="1"/>
      <p:bldP spid="14" grpId="4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 bwMode="auto">
          <a:xfrm>
            <a:off x="2371569" y="1954735"/>
            <a:ext cx="316149" cy="230326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 bwMode="auto">
          <a:xfrm>
            <a:off x="2373549" y="2185060"/>
            <a:ext cx="316149" cy="719531"/>
          </a:xfrm>
          <a:prstGeom prst="rect">
            <a:avLst/>
          </a:prstGeom>
          <a:solidFill>
            <a:srgbClr val="0070C0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Background: Privacy budget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829" y="4975761"/>
            <a:ext cx="8014505" cy="1658121"/>
          </a:xfrm>
        </p:spPr>
        <p:txBody>
          <a:bodyPr/>
          <a:lstStyle/>
          <a:p>
            <a:r>
              <a:rPr lang="en-US" smtClean="0"/>
              <a:t>How many queries should we answer?</a:t>
            </a:r>
          </a:p>
          <a:p>
            <a:pPr lvl="1"/>
            <a:r>
              <a:rPr lang="en-US" smtClean="0"/>
              <a:t>Set up a </a:t>
            </a:r>
            <a:r>
              <a:rPr lang="en-US" smtClean="0">
                <a:solidFill>
                  <a:srgbClr val="FF6600"/>
                </a:solidFill>
              </a:rPr>
              <a:t>privacy 'budget' </a:t>
            </a:r>
            <a:r>
              <a:rPr lang="en-US" smtClean="0"/>
              <a:t>for answering queries</a:t>
            </a:r>
          </a:p>
          <a:p>
            <a:pPr lvl="1"/>
            <a:r>
              <a:rPr lang="en-US" smtClean="0"/>
              <a:t>Deduct a 'cost' for each query, depending on 'how private' it is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 bwMode="auto">
          <a:xfrm>
            <a:off x="1639726" y="3850749"/>
            <a:ext cx="528918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16" name="Group 15"/>
          <p:cNvGrpSpPr/>
          <p:nvPr/>
        </p:nvGrpSpPr>
        <p:grpSpPr>
          <a:xfrm>
            <a:off x="2025207" y="3043920"/>
            <a:ext cx="1031772" cy="1013012"/>
            <a:chOff x="3442446" y="2232211"/>
            <a:chExt cx="1031772" cy="1013012"/>
          </a:xfrm>
        </p:grpSpPr>
        <p:sp>
          <p:nvSpPr>
            <p:cNvPr id="17" name="Rectangle 16"/>
            <p:cNvSpPr/>
            <p:nvPr/>
          </p:nvSpPr>
          <p:spPr bwMode="auto">
            <a:xfrm>
              <a:off x="3442446" y="2232211"/>
              <a:ext cx="1031772" cy="1013012"/>
            </a:xfrm>
            <a:prstGeom prst="rect">
              <a:avLst/>
            </a:prstGeom>
            <a:solidFill>
              <a:srgbClr val="66FF99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8" name="Picture 2" descr="C:\Users\Andreas Haeberlen\AppData\Local\Microsoft\Windows\Temporary Internet Files\Content.IE5\46Z6XPC2\MC900432614[1].png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3482787" y="2250140"/>
              <a:ext cx="954627" cy="954627"/>
            </a:xfrm>
            <a:prstGeom prst="rect">
              <a:avLst/>
            </a:prstGeom>
            <a:noFill/>
          </p:spPr>
        </p:pic>
      </p:grpSp>
      <p:sp>
        <p:nvSpPr>
          <p:cNvPr id="19" name="Can 18"/>
          <p:cNvSpPr/>
          <p:nvPr/>
        </p:nvSpPr>
        <p:spPr bwMode="auto">
          <a:xfrm>
            <a:off x="1370786" y="3563879"/>
            <a:ext cx="412376" cy="510988"/>
          </a:xfrm>
          <a:prstGeom prst="can">
            <a:avLst/>
          </a:prstGeom>
          <a:solidFill>
            <a:srgbClr val="FFFF00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257834" y="4056937"/>
            <a:ext cx="6078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Data</a:t>
            </a:r>
            <a:endParaRPr lang="en-US" sz="1600"/>
          </a:p>
        </p:txBody>
      </p:sp>
      <p:grpSp>
        <p:nvGrpSpPr>
          <p:cNvPr id="21" name="Group 20"/>
          <p:cNvGrpSpPr/>
          <p:nvPr/>
        </p:nvGrpSpPr>
        <p:grpSpPr>
          <a:xfrm>
            <a:off x="7769523" y="3064907"/>
            <a:ext cx="815658" cy="885429"/>
            <a:chOff x="6473506" y="1607736"/>
            <a:chExt cx="815658" cy="885429"/>
          </a:xfrm>
        </p:grpSpPr>
        <p:sp>
          <p:nvSpPr>
            <p:cNvPr id="22" name="Donut 21"/>
            <p:cNvSpPr/>
            <p:nvPr/>
          </p:nvSpPr>
          <p:spPr bwMode="auto">
            <a:xfrm flipH="1">
              <a:off x="6572653" y="1607736"/>
              <a:ext cx="587829" cy="209006"/>
            </a:xfrm>
            <a:prstGeom prst="donut">
              <a:avLst/>
            </a:prstGeom>
            <a:solidFill>
              <a:srgbClr val="FFFF00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3" name="Picture 19" descr="greenguy"/>
            <p:cNvPicPr>
              <a:picLocks noChangeAspect="1" noChangeArrowheads="1"/>
            </p:cNvPicPr>
            <p:nvPr/>
          </p:nvPicPr>
          <p:blipFill>
            <a:blip r:embed="rId3" cstate="print">
              <a:lum bright="14000" contrast="-10000"/>
            </a:blip>
            <a:srcRect/>
            <a:stretch>
              <a:fillRect/>
            </a:stretch>
          </p:blipFill>
          <p:spPr bwMode="auto">
            <a:xfrm flipH="1">
              <a:off x="6473506" y="1677505"/>
              <a:ext cx="815658" cy="8156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4" name="Freeform 23"/>
          <p:cNvSpPr/>
          <p:nvPr/>
        </p:nvSpPr>
        <p:spPr bwMode="auto">
          <a:xfrm>
            <a:off x="2380055" y="1872701"/>
            <a:ext cx="308758" cy="1026710"/>
          </a:xfrm>
          <a:custGeom>
            <a:avLst/>
            <a:gdLst>
              <a:gd name="connsiteX0" fmla="*/ 0 w 308758"/>
              <a:gd name="connsiteY0" fmla="*/ 0 h 1021278"/>
              <a:gd name="connsiteX1" fmla="*/ 0 w 308758"/>
              <a:gd name="connsiteY1" fmla="*/ 1021278 h 1021278"/>
              <a:gd name="connsiteX2" fmla="*/ 308758 w 308758"/>
              <a:gd name="connsiteY2" fmla="*/ 1021278 h 1021278"/>
              <a:gd name="connsiteX3" fmla="*/ 308758 w 308758"/>
              <a:gd name="connsiteY3" fmla="*/ 23751 h 1021278"/>
              <a:gd name="connsiteX0" fmla="*/ 0 w 308758"/>
              <a:gd name="connsiteY0" fmla="*/ 5432 h 1026710"/>
              <a:gd name="connsiteX1" fmla="*/ 0 w 308758"/>
              <a:gd name="connsiteY1" fmla="*/ 1026710 h 1026710"/>
              <a:gd name="connsiteX2" fmla="*/ 308758 w 308758"/>
              <a:gd name="connsiteY2" fmla="*/ 1026710 h 1026710"/>
              <a:gd name="connsiteX3" fmla="*/ 308758 w 308758"/>
              <a:gd name="connsiteY3" fmla="*/ 0 h 1026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8758" h="1026710">
                <a:moveTo>
                  <a:pt x="0" y="5432"/>
                </a:moveTo>
                <a:lnTo>
                  <a:pt x="0" y="1026710"/>
                </a:lnTo>
                <a:lnTo>
                  <a:pt x="308758" y="1026710"/>
                </a:lnTo>
                <a:lnTo>
                  <a:pt x="308758" y="0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834116" y="1917234"/>
            <a:ext cx="8219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Privacy</a:t>
            </a:r>
            <a:br>
              <a:rPr lang="en-US" sz="1600" smtClean="0">
                <a:solidFill>
                  <a:srgbClr val="FF0000"/>
                </a:solidFill>
              </a:rPr>
            </a:br>
            <a:r>
              <a:rPr lang="en-US" sz="1600" smtClean="0">
                <a:solidFill>
                  <a:srgbClr val="FF0000"/>
                </a:solidFill>
              </a:rPr>
              <a:t>budget</a:t>
            </a:r>
            <a:endParaRPr lang="en-US" sz="1600">
              <a:solidFill>
                <a:srgbClr val="FF0000"/>
              </a:solidFill>
            </a:endParaRPr>
          </a:p>
        </p:txBody>
      </p:sp>
      <p:cxnSp>
        <p:nvCxnSpPr>
          <p:cNvPr id="27" name="Straight Arrow Connector 26"/>
          <p:cNvCxnSpPr>
            <a:stCxn id="25" idx="3"/>
          </p:cNvCxnSpPr>
          <p:nvPr/>
        </p:nvCxnSpPr>
        <p:spPr bwMode="auto">
          <a:xfrm>
            <a:off x="1656072" y="2209622"/>
            <a:ext cx="707749" cy="189131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1" name="Group 40"/>
          <p:cNvGrpSpPr/>
          <p:nvPr/>
        </p:nvGrpSpPr>
        <p:grpSpPr>
          <a:xfrm>
            <a:off x="3063834" y="2572625"/>
            <a:ext cx="4643252" cy="801555"/>
            <a:chOff x="3063834" y="2572625"/>
            <a:chExt cx="4643252" cy="801555"/>
          </a:xfrm>
        </p:grpSpPr>
        <p:cxnSp>
          <p:nvCxnSpPr>
            <p:cNvPr id="31" name="Straight Arrow Connector 30"/>
            <p:cNvCxnSpPr/>
            <p:nvPr/>
          </p:nvCxnSpPr>
          <p:spPr bwMode="auto">
            <a:xfrm rot="10800000">
              <a:off x="3063834" y="3372592"/>
              <a:ext cx="4643252" cy="1588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3" name="TextBox 32"/>
            <p:cNvSpPr txBox="1"/>
            <p:nvPr/>
          </p:nvSpPr>
          <p:spPr>
            <a:xfrm>
              <a:off x="4320885" y="2572625"/>
              <a:ext cx="1951175" cy="707886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none" rtlCol="0">
              <a:spAutoFit/>
            </a:bodyPr>
            <a:lstStyle/>
            <a:p>
              <a:pPr algn="l">
                <a:spcBef>
                  <a:spcPts val="0"/>
                </a:spcBef>
              </a:pPr>
              <a:r>
                <a:rPr lang="en-US" sz="800" b="1" smtClean="0">
                  <a:latin typeface="Courier New" pitchFamily="49" charset="0"/>
                  <a:cs typeface="Courier New" pitchFamily="49" charset="0"/>
                </a:rPr>
                <a:t>noisy sum, </a:t>
              </a:r>
              <a:r>
                <a:rPr lang="en-US" sz="800" b="1" smtClean="0">
                  <a:latin typeface="Courier New" pitchFamily="49" charset="0"/>
                  <a:cs typeface="Courier New" pitchFamily="49" charset="0"/>
                  <a:sym typeface="Symbol"/>
                </a:rPr>
                <a:t></a:t>
              </a:r>
              <a:r>
                <a:rPr lang="en-US" sz="800" b="1" smtClean="0">
                  <a:latin typeface="Courier New" pitchFamily="49" charset="0"/>
                  <a:cs typeface="Courier New" pitchFamily="49" charset="0"/>
                </a:rPr>
                <a:t>r in db, of {</a:t>
              </a:r>
              <a:br>
                <a:rPr lang="en-US" sz="800" b="1" smtClean="0">
                  <a:latin typeface="Courier New" pitchFamily="49" charset="0"/>
                  <a:cs typeface="Courier New" pitchFamily="49" charset="0"/>
                </a:rPr>
              </a:br>
              <a:r>
                <a:rPr lang="en-US" sz="800" b="1" smtClean="0">
                  <a:latin typeface="Courier New" pitchFamily="49" charset="0"/>
                  <a:cs typeface="Courier New" pitchFamily="49" charset="0"/>
                </a:rPr>
                <a:t>  if (r.score("Godfather")&gt;4)</a:t>
              </a:r>
            </a:p>
            <a:p>
              <a:pPr algn="l">
                <a:spcBef>
                  <a:spcPts val="0"/>
                </a:spcBef>
              </a:pPr>
              <a:r>
                <a:rPr lang="en-US" sz="800" b="1" smtClean="0">
                  <a:latin typeface="Courier New" pitchFamily="49" charset="0"/>
                  <a:cs typeface="Courier New" pitchFamily="49" charset="0"/>
                </a:rPr>
                <a:t>    then return 1</a:t>
              </a:r>
            </a:p>
            <a:p>
              <a:pPr algn="l">
                <a:spcBef>
                  <a:spcPts val="0"/>
                </a:spcBef>
              </a:pPr>
              <a:r>
                <a:rPr lang="en-US" sz="800" b="1" smtClean="0">
                  <a:latin typeface="Courier New" pitchFamily="49" charset="0"/>
                  <a:cs typeface="Courier New" pitchFamily="49" charset="0"/>
                </a:rPr>
                <a:t>    else return 0</a:t>
              </a:r>
            </a:p>
            <a:p>
              <a:pPr algn="l">
                <a:spcBef>
                  <a:spcPts val="0"/>
                </a:spcBef>
              </a:pPr>
              <a:r>
                <a:rPr lang="en-US" sz="800" b="1" smtClean="0">
                  <a:latin typeface="Courier New" pitchFamily="49" charset="0"/>
                  <a:cs typeface="Courier New" pitchFamily="49" charset="0"/>
                </a:rPr>
                <a:t>}</a:t>
              </a:r>
              <a:endParaRPr lang="en-US" sz="800" b="1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5308569" y="1796501"/>
            <a:ext cx="72808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solidFill>
                  <a:srgbClr val="FF0000"/>
                </a:solidFill>
              </a:rPr>
              <a:t>Query</a:t>
            </a:r>
            <a:endParaRPr lang="en-US" sz="1600">
              <a:solidFill>
                <a:srgbClr val="FF0000"/>
              </a:solidFill>
            </a:endParaRPr>
          </a:p>
        </p:txBody>
      </p:sp>
      <p:cxnSp>
        <p:nvCxnSpPr>
          <p:cNvPr id="36" name="Straight Arrow Connector 35"/>
          <p:cNvCxnSpPr>
            <a:stCxn id="34" idx="2"/>
            <a:endCxn id="33" idx="0"/>
          </p:cNvCxnSpPr>
          <p:nvPr/>
        </p:nvCxnSpPr>
        <p:spPr bwMode="auto">
          <a:xfrm rot="5400000">
            <a:off x="5265757" y="2165771"/>
            <a:ext cx="437570" cy="376138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42" name="Group 41"/>
          <p:cNvGrpSpPr/>
          <p:nvPr/>
        </p:nvGrpSpPr>
        <p:grpSpPr>
          <a:xfrm>
            <a:off x="3056979" y="3550426"/>
            <a:ext cx="4661982" cy="459782"/>
            <a:chOff x="3056979" y="3550426"/>
            <a:chExt cx="4661982" cy="459782"/>
          </a:xfrm>
        </p:grpSpPr>
        <p:cxnSp>
          <p:nvCxnSpPr>
            <p:cNvPr id="38" name="Straight Arrow Connector 37"/>
            <p:cNvCxnSpPr>
              <a:stCxn id="17" idx="3"/>
            </p:cNvCxnSpPr>
            <p:nvPr/>
          </p:nvCxnSpPr>
          <p:spPr bwMode="auto">
            <a:xfrm>
              <a:off x="3056979" y="3550426"/>
              <a:ext cx="4661982" cy="12171"/>
            </a:xfrm>
            <a:prstGeom prst="straightConnector1">
              <a:avLst/>
            </a:prstGeom>
            <a:solidFill>
              <a:schemeClr val="accent1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9" name="TextBox 38"/>
            <p:cNvSpPr txBox="1"/>
            <p:nvPr/>
          </p:nvSpPr>
          <p:spPr>
            <a:xfrm>
              <a:off x="4822674" y="3610098"/>
              <a:ext cx="101341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mtClean="0"/>
                <a:t>Answer</a:t>
              </a: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"/>
                            </p:stCondLst>
                            <p:childTnLst>
                              <p:par>
                                <p:cTn id="21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6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xit" presetSubtype="1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0" grpId="1" animBg="1"/>
      <p:bldP spid="40" grpId="2" animBg="1"/>
      <p:bldP spid="40" grpId="3" animBg="1"/>
      <p:bldP spid="29" grpId="0" animBg="1"/>
      <p:bldP spid="29" grpId="1" animBg="1"/>
      <p:bldP spid="29" grpId="2" animBg="1"/>
      <p:bldP spid="24" grpId="0" animBg="1"/>
      <p:bldP spid="24" grpId="1" animBg="1"/>
      <p:bldP spid="24" grpId="2" animBg="1"/>
      <p:bldP spid="25" grpId="0"/>
      <p:bldP spid="3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Covert-channel attacks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1999" y="3576578"/>
            <a:ext cx="8144933" cy="2807290"/>
          </a:xfrm>
        </p:spPr>
        <p:txBody>
          <a:bodyPr/>
          <a:lstStyle/>
          <a:p>
            <a:r>
              <a:rPr lang="en-US" smtClean="0"/>
              <a:t>The above query...</a:t>
            </a:r>
          </a:p>
          <a:p>
            <a:pPr lvl="1"/>
            <a:r>
              <a:rPr lang="en-US" smtClean="0"/>
              <a:t>... is differentially private </a:t>
            </a:r>
            <a:r>
              <a:rPr lang="en-US" smtClean="0">
                <a:sym typeface="Symbol"/>
              </a:rPr>
              <a:t>(sensitivity zero)</a:t>
            </a:r>
          </a:p>
          <a:p>
            <a:pPr lvl="1"/>
            <a:r>
              <a:rPr lang="en-US" smtClean="0"/>
              <a:t>... takes 1 second longer if the database contains Bob's data</a:t>
            </a:r>
          </a:p>
          <a:p>
            <a:pPr lvl="1"/>
            <a:r>
              <a:rPr lang="en-US" smtClean="0">
                <a:solidFill>
                  <a:srgbClr val="FF0000"/>
                </a:solidFill>
              </a:rPr>
              <a:t>Result: Adversary can learn private information with certainty!</a:t>
            </a:r>
          </a:p>
          <a:p>
            <a:r>
              <a:rPr lang="en-US" smtClean="0"/>
              <a:t>Other channels we have exploited:</a:t>
            </a:r>
          </a:p>
          <a:p>
            <a:pPr lvl="1"/>
            <a:r>
              <a:rPr lang="en-US" smtClean="0"/>
              <a:t>Privacy budget</a:t>
            </a:r>
          </a:p>
          <a:p>
            <a:pPr lvl="1"/>
            <a:r>
              <a:rPr lang="en-US" smtClean="0"/>
              <a:t>Global state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3F590D-1EE3-4679-BAB2-47D8C4772F51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USENIX Security (August 12, 2011)</a:t>
            </a: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31611" y="1534304"/>
            <a:ext cx="5492209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noisy sum, foreach r in db, of {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if (r.name=="Bob" &amp;&amp; r.hasRating("Porn"))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  then { </a:t>
            </a:r>
            <a:br>
              <a:rPr lang="en-US" sz="1600" b="1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    loop(1 second);</a:t>
            </a:r>
            <a:br>
              <a:rPr lang="en-US" sz="1600" b="1" smtClean="0">
                <a:latin typeface="Courier New" pitchFamily="49" charset="0"/>
                <a:cs typeface="Courier New" pitchFamily="49" charset="0"/>
              </a:rPr>
            </a:b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  };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  return 0</a:t>
            </a:r>
          </a:p>
          <a:p>
            <a:pPr algn="l">
              <a:spcBef>
                <a:spcPts val="0"/>
              </a:spcBef>
            </a:pPr>
            <a:r>
              <a:rPr lang="en-US" sz="1600" b="1" smtClean="0">
                <a:latin typeface="Courier New" pitchFamily="49" charset="0"/>
                <a:cs typeface="Courier New" pitchFamily="49" charset="0"/>
              </a:rPr>
              <a:t>}</a:t>
            </a:r>
            <a:endParaRPr lang="en-US" sz="1600" b="1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37211" y="2263679"/>
            <a:ext cx="277672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expensive_subquery();</a:t>
            </a:r>
            <a:endParaRPr lang="en-US" sz="1600" b="1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2333253" y="2750781"/>
            <a:ext cx="1274320" cy="340468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auto">
          <a:xfrm>
            <a:off x="2835849" y="2268735"/>
            <a:ext cx="738624" cy="340468"/>
          </a:xfrm>
          <a:prstGeom prst="ellipse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842271" y="2270165"/>
            <a:ext cx="2776722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l"/>
            <a:r>
              <a:rPr lang="en-US" sz="16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b=1;                 </a:t>
            </a:r>
            <a:endParaRPr lang="en-US" sz="1600" b="1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228452" y="2765182"/>
            <a:ext cx="308097" cy="33855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b</a:t>
            </a:r>
            <a:endParaRPr lang="en-US" sz="1600" b="1">
              <a:solidFill>
                <a:srgbClr val="FF0000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"/>
                            </p:stCondLst>
                            <p:childTnLst>
                              <p:par>
                                <p:cTn id="16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"/>
                            </p:stCondLst>
                            <p:childTnLst>
                              <p:par>
                                <p:cTn id="33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8" grpId="0" animBg="1"/>
      <p:bldP spid="8" grpId="1" animBg="1"/>
      <p:bldP spid="8" grpId="2" animBg="1"/>
      <p:bldP spid="8" grpId="3" animBg="1"/>
      <p:bldP spid="10" grpId="0" animBg="1"/>
      <p:bldP spid="10" grpId="1" animBg="1"/>
      <p:bldP spid="10" grpId="2" animBg="1"/>
      <p:bldP spid="10" grpId="3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lecture">
  <a:themeElements>
    <a:clrScheme name="lectur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lectur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lec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42431</TotalTime>
  <Words>2224</Words>
  <Application>Microsoft Macintosh PowerPoint</Application>
  <PresentationFormat>On-screen Show (4:3)</PresentationFormat>
  <Paragraphs>442</Paragraphs>
  <Slides>24</Slides>
  <Notes>9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lecture</vt:lpstr>
      <vt:lpstr>Differential Privacy Under Fire</vt:lpstr>
      <vt:lpstr>Motivation: Protecting privacy</vt:lpstr>
      <vt:lpstr>Promising approach: Differential privacy</vt:lpstr>
      <vt:lpstr>Differential Privacy under Fire</vt:lpstr>
      <vt:lpstr>Outline</vt:lpstr>
      <vt:lpstr>Background: Queries</vt:lpstr>
      <vt:lpstr>Background: Sensitivity</vt:lpstr>
      <vt:lpstr>Background: Privacy budget</vt:lpstr>
      <vt:lpstr>Covert-channel attacks</vt:lpstr>
      <vt:lpstr>Our attacks work in practice</vt:lpstr>
      <vt:lpstr>Threat model</vt:lpstr>
      <vt:lpstr>Our approach</vt:lpstr>
      <vt:lpstr>Plugging the timing channel</vt:lpstr>
      <vt:lpstr>Timeouts and default values</vt:lpstr>
      <vt:lpstr>Example: Timeouts and default values</vt:lpstr>
      <vt:lpstr>Default values do not violate privacy</vt:lpstr>
      <vt:lpstr>Outline</vt:lpstr>
      <vt:lpstr>The Fuzz system</vt:lpstr>
      <vt:lpstr>Predictable transactions</vt:lpstr>
      <vt:lpstr>Outline</vt:lpstr>
      <vt:lpstr>Experimental setup</vt:lpstr>
      <vt:lpstr>Performance: Non-adversarial queries</vt:lpstr>
      <vt:lpstr>Performance: Adversarial queries</vt:lpstr>
      <vt:lpstr>Summary</vt:lpstr>
    </vt:vector>
  </TitlesOfParts>
  <Manager>Peter Druschel</Manager>
  <Company>Rice University / Max Planck Institute for Software Systems</Company>
  <LinksUpToDate>false</LinksUpToDate>
  <SharedDoc>false</SharedDoc>
  <HyperlinkBase>http://www.cs.rice.edu/~ahae/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Differential Privacy Under Fire</dc:title>
  <dc:subject>USENIX Security talk</dc:subject>
  <dc:creator>Andreas Haeberlen</dc:creator>
  <dc:description>http://www.cis.upenn.edu/~ahae/</dc:description>
  <cp:lastModifiedBy>Jennifer Peterson</cp:lastModifiedBy>
  <cp:revision>5961</cp:revision>
  <dcterms:created xsi:type="dcterms:W3CDTF">2011-08-22T21:30:57Z</dcterms:created>
  <dcterms:modified xsi:type="dcterms:W3CDTF">2011-08-22T21:31:16Z</dcterms:modified>
  <cp:category>Conference talk</cp:category>
</cp:coreProperties>
</file>