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73" r:id="rId3"/>
    <p:sldId id="274" r:id="rId4"/>
    <p:sldId id="275" r:id="rId5"/>
    <p:sldId id="286" r:id="rId6"/>
    <p:sldId id="259" r:id="rId7"/>
    <p:sldId id="260" r:id="rId8"/>
    <p:sldId id="277" r:id="rId9"/>
    <p:sldId id="261" r:id="rId10"/>
    <p:sldId id="284" r:id="rId11"/>
    <p:sldId id="263" r:id="rId12"/>
    <p:sldId id="285" r:id="rId13"/>
    <p:sldId id="280" r:id="rId14"/>
    <p:sldId id="268" r:id="rId15"/>
    <p:sldId id="269" r:id="rId16"/>
    <p:sldId id="282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FF00"/>
    <a:srgbClr val="EEFE22"/>
    <a:srgbClr val="FFFF66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0" autoAdjust="0"/>
    <p:restoredTop sz="92374" autoAdjust="0"/>
  </p:normalViewPr>
  <p:slideViewPr>
    <p:cSldViewPr>
      <p:cViewPr varScale="1">
        <p:scale>
          <a:sx n="85" d="100"/>
          <a:sy n="85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EFAD4-0008-4E4F-A53F-E0C82DE5E31C}" type="datetimeFigureOut">
              <a:rPr lang="en-US" smtClean="0"/>
              <a:t>8/21/2011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5080D-0F1F-43B2-B75D-2BA09E2CD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34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9F4A22-8904-4ABE-A554-00D08536426A}" type="slidenum">
              <a:rPr lang="en-US"/>
              <a:pPr/>
              <a:t>2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CF4CF-3410-487A-A41D-F281A7B28654}" type="slidenum">
              <a:rPr lang="en-US"/>
              <a:pPr/>
              <a:t>3</a:t>
            </a:fld>
            <a:endParaRPr 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CF4CF-3410-487A-A41D-F281A7B28654}" type="slidenum">
              <a:rPr lang="en-US"/>
              <a:pPr/>
              <a:t>4</a:t>
            </a:fld>
            <a:endParaRPr 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60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48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46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928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01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5080D-0F1F-43B2-B75D-2BA09E2CDC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99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3C63-584F-40C8-BBB5-E92932027D48}" type="datetime1">
              <a:rPr lang="en-US" smtClean="0"/>
              <a:t>8/21/2011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3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5B8C-99F5-4CF0-A898-8AFA9B2E3251}" type="datetime1">
              <a:rPr lang="en-US" smtClean="0"/>
              <a:t>8/21/2011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37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72955-FDB8-4FA7-A197-CD6880B9BE7D}" type="datetime1">
              <a:rPr lang="en-US" smtClean="0"/>
              <a:t>8/21/2011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3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70B29F-3313-4699-B8A3-9FB9EF57F65D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D2CF8-2C73-40D0-8E19-843A1A0E08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192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24CD74-32D4-4122-95B2-9636D73FF984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CEDD90-209F-4A27-8A86-D5D2EB96DD8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688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372E0-F6EA-4711-B80E-DD690192F213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10C6F-A84A-4DB0-A060-416A9072F50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98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7F93F6-4359-423E-8B37-822240CAB914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6AFA3-1EB8-4715-9DA9-B5E179D1BA9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775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1BDBC9-CCAF-4C75-BAB7-78878827B3BD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B6323-C1F7-49BE-86D6-67D9CA579A6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760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73BE3-FB9F-4755-9A07-44B5F417B29F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7F2011-C855-4F78-92ED-F7FF6DB236B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8431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0B82F3-CCD2-4FD9-A8DF-72874C777F5E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083B9-2317-4B04-9D25-3B22651437E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4385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1E569D-9BC9-4D8D-9198-6A74B3F943AB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6EEDD-4AE5-4F6F-8278-E04F647E3B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442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BB42-D8CE-43C8-BE9C-C2D3C35FD292}" type="datetime1">
              <a:rPr lang="en-US" smtClean="0"/>
              <a:t>8/21/2011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81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8BF2B3-3BCF-453B-8865-941E2B695A76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BC8F8-3668-48D1-B61E-74A4ECB6E8C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072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755D85-14AF-49A2-B9E0-F573497772AD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FCCC8-F34B-4415-8C83-5CCF0F5C994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6897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7B64B3-EB9E-4AC0-9974-A654D4EE3983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BE058-9CE3-431E-943B-9AEAF6D1C0E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4600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FFE021D-C4EE-47E0-A177-F304E5CDF982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7A94235-9A26-43EC-BDAE-F3E7B11D37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5577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9121CA3-3809-4C9C-8BE6-9D8247CB7ED0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CC876A2-7948-42A9-A838-7483B7E051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6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78E7-40F7-4F84-8C7D-A0E63A626F50}" type="datetime1">
              <a:rPr lang="en-US" smtClean="0"/>
              <a:t>8/21/2011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4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FDA8D-241E-4010-A899-73881B3F54E8}" type="datetime1">
              <a:rPr lang="en-US" smtClean="0"/>
              <a:t>8/21/2011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0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0351-DA49-4FBE-9B90-785FA2C5827B}" type="datetime1">
              <a:rPr lang="en-US" smtClean="0"/>
              <a:t>8/21/2011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5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CF9E-71C0-4AC6-855D-34BD1C769386}" type="datetime1">
              <a:rPr lang="en-US" smtClean="0"/>
              <a:t>8/21/2011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78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8B96-E673-4EFD-BF3C-BF00142C5773}" type="datetime1">
              <a:rPr lang="en-US" smtClean="0"/>
              <a:t>8/21/2011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0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E832-3549-4CA4-B9D2-F9B361990B1E}" type="datetime1">
              <a:rPr lang="en-US" smtClean="0"/>
              <a:t>8/21/2011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F126C-BED7-4BA8-B60F-F63869397717}" type="datetime1">
              <a:rPr lang="en-US" smtClean="0"/>
              <a:t>8/21/2011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14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B5B77-51FB-4323-BB46-260B26D7B8A6}" type="datetime1">
              <a:rPr lang="en-US" smtClean="0"/>
              <a:t>8/21/2011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62E87-F360-45E1-B9C5-A39DB3CC2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9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0AF2E3F-F9FB-4DC7-8F47-9B4D37E2A81A}" type="datetime1">
              <a:rPr lang="en-US" smtClean="0">
                <a:solidFill>
                  <a:srgbClr val="000000"/>
                </a:solidFill>
              </a:rPr>
              <a:t>8/21/2011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CBB57E8-727C-445F-98AB-0B6201D2706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32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wmf"/><Relationship Id="rId5" Type="http://schemas.openxmlformats.org/officeDocument/2006/relationships/image" Target="../media/image1.wmf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wmf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85800"/>
            <a:ext cx="8686800" cy="2133600"/>
          </a:xfrm>
        </p:spPr>
        <p:txBody>
          <a:bodyPr/>
          <a:lstStyle/>
          <a:p>
            <a:r>
              <a:rPr lang="en-US" sz="3200" dirty="0" smtClean="0">
                <a:solidFill>
                  <a:srgbClr val="3333CC"/>
                </a:solidFill>
              </a:rPr>
              <a:t>PIR-Tor: Scalable Anonymous Communication Using Private Information Retrieval</a:t>
            </a:r>
            <a:endParaRPr lang="en-US" sz="3200" dirty="0">
              <a:solidFill>
                <a:srgbClr val="3333CC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895600"/>
            <a:ext cx="7467600" cy="2971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>
                <a:solidFill>
                  <a:schemeClr val="bg2"/>
                </a:solidFill>
              </a:rPr>
              <a:t>Prateek</a:t>
            </a:r>
            <a:r>
              <a:rPr lang="en-US" sz="2800" dirty="0">
                <a:solidFill>
                  <a:schemeClr val="bg2"/>
                </a:solidFill>
              </a:rPr>
              <a:t> Mittal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bg2"/>
                </a:solidFill>
              </a:rPr>
              <a:t>University of Illinois Urbana-Champaign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 algn="l">
              <a:lnSpc>
                <a:spcPct val="90000"/>
              </a:lnSpc>
            </a:pPr>
            <a:r>
              <a:rPr lang="en-US" sz="2400" dirty="0" smtClean="0"/>
              <a:t>   Joint work with: Femi </a:t>
            </a:r>
            <a:r>
              <a:rPr lang="en-US" sz="2400" dirty="0" err="1" smtClean="0"/>
              <a:t>Olumofin</a:t>
            </a:r>
            <a:r>
              <a:rPr lang="en-US" sz="2400" dirty="0" smtClean="0"/>
              <a:t> (U Waterloo) 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	</a:t>
            </a:r>
            <a:r>
              <a:rPr lang="en-US" sz="2400" dirty="0"/>
              <a:t> </a:t>
            </a:r>
            <a:r>
              <a:rPr lang="en-US" sz="2400" dirty="0" smtClean="0"/>
              <a:t>           Carmela </a:t>
            </a:r>
            <a:r>
              <a:rPr lang="en-US" sz="2400" dirty="0" err="1" smtClean="0"/>
              <a:t>Troncoso</a:t>
            </a:r>
            <a:r>
              <a:rPr lang="en-US" sz="2400" dirty="0"/>
              <a:t> </a:t>
            </a:r>
            <a:r>
              <a:rPr lang="en-US" sz="2400" dirty="0" smtClean="0"/>
              <a:t>(KU Leuven)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          Nikita </a:t>
            </a:r>
            <a:r>
              <a:rPr lang="en-US" sz="2400" dirty="0" err="1" smtClean="0"/>
              <a:t>Borisov</a:t>
            </a:r>
            <a:r>
              <a:rPr lang="en-US" sz="2400" dirty="0" smtClean="0"/>
              <a:t> (U Illinois)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             Ian Goldberg (U Waterloo)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2CF8-2C73-40D0-8E19-843A1A0E0854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135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ITPIR-Tor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Database Organization and Formatting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338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</a:t>
            </a:r>
            <a:r>
              <a:rPr lang="en-US" dirty="0" smtClean="0"/>
              <a:t>iddles, exits</a:t>
            </a:r>
          </a:p>
          <a:p>
            <a:pPr lvl="1"/>
            <a:r>
              <a:rPr lang="en-US" dirty="0" smtClean="0"/>
              <a:t>Separate databases</a:t>
            </a:r>
          </a:p>
          <a:p>
            <a:r>
              <a:rPr lang="en-US" dirty="0" smtClean="0"/>
              <a:t>Exit policies</a:t>
            </a:r>
          </a:p>
          <a:p>
            <a:pPr lvl="1"/>
            <a:r>
              <a:rPr lang="en-US" dirty="0" smtClean="0"/>
              <a:t>Standardized exit policies</a:t>
            </a:r>
          </a:p>
          <a:p>
            <a:pPr lvl="1"/>
            <a:r>
              <a:rPr lang="en-US" dirty="0" smtClean="0"/>
              <a:t>Relays grouped by exit policies</a:t>
            </a:r>
          </a:p>
          <a:p>
            <a:r>
              <a:rPr lang="en-US" dirty="0" smtClean="0"/>
              <a:t> Load balancing</a:t>
            </a:r>
          </a:p>
          <a:p>
            <a:pPr lvl="1"/>
            <a:r>
              <a:rPr lang="en-US" dirty="0" smtClean="0"/>
              <a:t>Relays sorted by bandwidth</a:t>
            </a:r>
          </a:p>
          <a:p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937389" y="1892649"/>
            <a:ext cx="16001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Relay </a:t>
            </a:r>
          </a:p>
          <a:p>
            <a:r>
              <a:rPr lang="en-US" sz="2400" dirty="0" smtClean="0"/>
              <a:t>Descriptors</a:t>
            </a:r>
            <a:endParaRPr lang="en-US" sz="2400" dirty="0"/>
          </a:p>
        </p:txBody>
      </p:sp>
      <p:grpSp>
        <p:nvGrpSpPr>
          <p:cNvPr id="79" name="Group 78"/>
          <p:cNvGrpSpPr/>
          <p:nvPr/>
        </p:nvGrpSpPr>
        <p:grpSpPr>
          <a:xfrm>
            <a:off x="7250343" y="2875994"/>
            <a:ext cx="1745743" cy="2690658"/>
            <a:chOff x="7746928" y="2556774"/>
            <a:chExt cx="1745743" cy="2690658"/>
          </a:xfrm>
        </p:grpSpPr>
        <p:sp>
          <p:nvSpPr>
            <p:cNvPr id="34" name="Right Brace 33"/>
            <p:cNvSpPr/>
            <p:nvPr/>
          </p:nvSpPr>
          <p:spPr>
            <a:xfrm>
              <a:off x="7753242" y="2556774"/>
              <a:ext cx="128869" cy="1049038"/>
            </a:xfrm>
            <a:prstGeom prst="righ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ight Brace 34"/>
            <p:cNvSpPr/>
            <p:nvPr/>
          </p:nvSpPr>
          <p:spPr>
            <a:xfrm>
              <a:off x="7753242" y="3625704"/>
              <a:ext cx="128869" cy="479868"/>
            </a:xfrm>
            <a:prstGeom prst="rightBrac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ight Brace 35"/>
            <p:cNvSpPr/>
            <p:nvPr/>
          </p:nvSpPr>
          <p:spPr>
            <a:xfrm>
              <a:off x="7746928" y="4176143"/>
              <a:ext cx="135183" cy="563458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975897" y="2988046"/>
              <a:ext cx="1417055" cy="40011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000" dirty="0" smtClean="0"/>
                <a:t>Exit Policy 1</a:t>
              </a:r>
              <a:endParaRPr lang="en-US" sz="2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956543" y="3665583"/>
              <a:ext cx="1417055" cy="400110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000" dirty="0" smtClean="0"/>
                <a:t>Exit Policy 2</a:t>
              </a:r>
              <a:endParaRPr lang="en-US" sz="20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975897" y="4231769"/>
              <a:ext cx="1516774" cy="101566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Non-standard </a:t>
              </a:r>
            </a:p>
            <a:p>
              <a:r>
                <a:rPr lang="en-US" sz="2000" dirty="0" smtClean="0"/>
                <a:t>Exit policies</a:t>
              </a:r>
              <a:endParaRPr lang="en-US" sz="2000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080307" y="2811135"/>
            <a:ext cx="2014608" cy="2649678"/>
            <a:chOff x="5640191" y="2523921"/>
            <a:chExt cx="2014608" cy="1450083"/>
          </a:xfrm>
        </p:grpSpPr>
        <p:sp>
          <p:nvSpPr>
            <p:cNvPr id="8" name="TextBox 7"/>
            <p:cNvSpPr txBox="1"/>
            <p:nvPr/>
          </p:nvSpPr>
          <p:spPr>
            <a:xfrm>
              <a:off x="5642366" y="3721350"/>
              <a:ext cx="1186543" cy="2526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Middles</a:t>
              </a:r>
              <a:endParaRPr lang="en-US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93052" y="3721350"/>
              <a:ext cx="761747" cy="2526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Exits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737253" y="29920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e4</a:t>
              </a:r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737253" y="28396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e3</a:t>
              </a:r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737253" y="31444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e5</a:t>
              </a:r>
              <a:endParaRPr lang="en-US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735078" y="32968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e6</a:t>
              </a:r>
              <a:endParaRPr lang="en-US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735078" y="26872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e2</a:t>
              </a:r>
              <a:endParaRPr lang="en-US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735078" y="25348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e1</a:t>
              </a:r>
              <a:endParaRPr lang="en-US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737253" y="34492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e7</a:t>
              </a:r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737253" y="36016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e8</a:t>
              </a:r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642366" y="29811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m4</a:t>
              </a:r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642366" y="28287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m3</a:t>
              </a:r>
              <a:endParaRPr lang="en-US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42366" y="31335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m5</a:t>
              </a:r>
              <a:endParaRPr lang="en-US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640191" y="32859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m6</a:t>
              </a:r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640191" y="26763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m2</a:t>
              </a:r>
              <a:endParaRPr lang="en-US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640191" y="25239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m1</a:t>
              </a:r>
              <a:endParaRPr lang="en-US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642366" y="34383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m7</a:t>
              </a:r>
              <a:endParaRPr lang="en-US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642366" y="35907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m8</a:t>
              </a:r>
              <a:endParaRPr lang="en-US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095365" y="1617747"/>
            <a:ext cx="3781648" cy="2567111"/>
            <a:chOff x="5285428" y="1268721"/>
            <a:chExt cx="3781648" cy="2567111"/>
          </a:xfrm>
        </p:grpSpPr>
        <p:cxnSp>
          <p:nvCxnSpPr>
            <p:cNvPr id="44" name="Straight Arrow Connector 43"/>
            <p:cNvCxnSpPr/>
            <p:nvPr/>
          </p:nvCxnSpPr>
          <p:spPr>
            <a:xfrm flipV="1">
              <a:off x="6110603" y="2099718"/>
              <a:ext cx="0" cy="3623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5285428" y="1268721"/>
              <a:ext cx="15392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Sort by </a:t>
              </a:r>
            </a:p>
            <a:p>
              <a:r>
                <a:rPr lang="en-US" sz="2400" dirty="0" smtClean="0"/>
                <a:t>Bandwidth</a:t>
              </a:r>
              <a:endParaRPr lang="en-US" sz="2400" dirty="0"/>
            </a:p>
          </p:txBody>
        </p:sp>
        <p:cxnSp>
          <p:nvCxnSpPr>
            <p:cNvPr id="84" name="Elbow Connector 83"/>
            <p:cNvCxnSpPr/>
            <p:nvPr/>
          </p:nvCxnSpPr>
          <p:spPr>
            <a:xfrm rot="10800000">
              <a:off x="7113604" y="1959122"/>
              <a:ext cx="1534660" cy="999119"/>
            </a:xfrm>
            <a:prstGeom prst="bentConnector3">
              <a:avLst>
                <a:gd name="adj1" fmla="val 18028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lbow Connector 86"/>
            <p:cNvCxnSpPr>
              <a:stCxn id="38" idx="3"/>
            </p:cNvCxnSpPr>
            <p:nvPr/>
          </p:nvCxnSpPr>
          <p:spPr>
            <a:xfrm flipH="1" flipV="1">
              <a:off x="6824632" y="1801389"/>
              <a:ext cx="2242444" cy="2034443"/>
            </a:xfrm>
            <a:prstGeom prst="bentConnector3">
              <a:avLst>
                <a:gd name="adj1" fmla="val -621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10</a:t>
            </a:fld>
            <a:endParaRPr lang="en-US"/>
          </a:p>
        </p:txBody>
      </p:sp>
      <p:cxnSp>
        <p:nvCxnSpPr>
          <p:cNvPr id="32" name="Straight Arrow Connector 31"/>
          <p:cNvCxnSpPr>
            <a:stCxn id="73" idx="1"/>
          </p:cNvCxnSpPr>
          <p:nvPr/>
        </p:nvCxnSpPr>
        <p:spPr>
          <a:xfrm flipH="1" flipV="1">
            <a:off x="4683772" y="2708094"/>
            <a:ext cx="396535" cy="520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2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ITPIR-Tor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3" descr="C:\Users\mittal\AppData\Local\Microsoft\Windows\Temporary Internet Files\Content.IE5\PSZ03TKO\MC900434845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374" y="3396462"/>
            <a:ext cx="712747" cy="71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7894662" y="2118675"/>
            <a:ext cx="117211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Trusted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Directory </a:t>
            </a:r>
            <a:endParaRPr lang="en-US" sz="18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/>
              <a:t>Authority</a:t>
            </a:r>
            <a:endParaRPr lang="en-US" sz="1800" dirty="0"/>
          </a:p>
        </p:txBody>
      </p:sp>
      <p:pic>
        <p:nvPicPr>
          <p:cNvPr id="7" name="Picture 3" descr="C:\Users\mittal\AppData\Local\Microsoft\Windows\Temporary Internet Files\Content.IE5\Q80RLVG7\MC900431564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328517"/>
            <a:ext cx="787501" cy="79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mittal\AppData\Local\Microsoft\Windows\Temporary Internet Files\Content.IE5\Q80RLVG7\MC900431564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912" y="3834110"/>
            <a:ext cx="787501" cy="79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mittal\AppData\Local\Microsoft\Windows\Temporary Internet Files\Content.IE5\Q80RLVG7\MC900431564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912" y="5244199"/>
            <a:ext cx="787501" cy="79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5049499" y="1396781"/>
            <a:ext cx="21305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Guard relays/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/>
              <a:t>PIR Directory servers</a:t>
            </a:r>
            <a:endParaRPr lang="en-US" sz="1800" dirty="0"/>
          </a:p>
        </p:txBody>
      </p:sp>
      <p:pic>
        <p:nvPicPr>
          <p:cNvPr id="79" name="Picture 12" descr="j02920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73" y="3604195"/>
            <a:ext cx="1156597" cy="1060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0" name="Straight Arrow Connector 79"/>
          <p:cNvCxnSpPr>
            <a:endCxn id="83" idx="1"/>
          </p:cNvCxnSpPr>
          <p:nvPr/>
        </p:nvCxnSpPr>
        <p:spPr>
          <a:xfrm rot="5400000">
            <a:off x="4611349" y="3273187"/>
            <a:ext cx="1562100" cy="53340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10800000" flipV="1">
            <a:off x="5125699" y="4282837"/>
            <a:ext cx="609600" cy="3810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83" idx="1"/>
          </p:cNvCxnSpPr>
          <p:nvPr/>
        </p:nvCxnSpPr>
        <p:spPr>
          <a:xfrm rot="16200000" flipV="1">
            <a:off x="4801849" y="4644787"/>
            <a:ext cx="1333500" cy="68580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ight Brace 82"/>
          <p:cNvSpPr/>
          <p:nvPr/>
        </p:nvSpPr>
        <p:spPr>
          <a:xfrm>
            <a:off x="4973299" y="3597037"/>
            <a:ext cx="152400" cy="144780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b="1"/>
          </a:p>
        </p:txBody>
      </p:sp>
      <p:sp>
        <p:nvSpPr>
          <p:cNvPr id="84" name="TextBox 83"/>
          <p:cNvSpPr txBox="1"/>
          <p:nvPr/>
        </p:nvSpPr>
        <p:spPr>
          <a:xfrm>
            <a:off x="1658309" y="4077225"/>
            <a:ext cx="3290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 startAt="5"/>
            </a:pPr>
            <a:r>
              <a:rPr lang="en-US" dirty="0" smtClean="0"/>
              <a:t>18 PIR Queries(1 middle/exit)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1819210" y="4005377"/>
            <a:ext cx="2817820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283519" y="3112473"/>
            <a:ext cx="1447122" cy="33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Initial connect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1819210" y="3583371"/>
            <a:ext cx="3135914" cy="33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Signed meta-information</a:t>
            </a:r>
            <a:endParaRPr lang="en-US" dirty="0"/>
          </a:p>
        </p:txBody>
      </p:sp>
      <p:cxnSp>
        <p:nvCxnSpPr>
          <p:cNvPr id="88" name="Straight Arrow Connector 87"/>
          <p:cNvCxnSpPr/>
          <p:nvPr/>
        </p:nvCxnSpPr>
        <p:spPr>
          <a:xfrm flipH="1">
            <a:off x="1926115" y="4885792"/>
            <a:ext cx="2817820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2274520" y="4483939"/>
            <a:ext cx="1382454" cy="33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6. PIR Response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10800000">
            <a:off x="1924237" y="4486522"/>
            <a:ext cx="2817820" cy="1427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1827744" y="3523083"/>
            <a:ext cx="2817820" cy="1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692207" y="3385715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ctr">
              <a:buAutoNum type="arabicPeriod"/>
            </a:pPr>
            <a:r>
              <a:rPr lang="en-US" dirty="0" smtClean="0"/>
              <a:t> Download PIR database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0" y="4877302"/>
            <a:ext cx="1827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Load balanced </a:t>
            </a:r>
          </a:p>
          <a:p>
            <a:pPr algn="ctr"/>
            <a:r>
              <a:rPr lang="en-US" dirty="0" smtClean="0"/>
              <a:t>index selection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6502501" y="3685286"/>
            <a:ext cx="1399506" cy="635652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6507413" y="2819400"/>
            <a:ext cx="1394594" cy="467248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40539" y="4098171"/>
            <a:ext cx="3107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 18 middle,18 PIR Query(exit)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6324600" y="3834110"/>
            <a:ext cx="1752600" cy="1153576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7175451" y="4632514"/>
            <a:ext cx="1729292" cy="1675018"/>
            <a:chOff x="5640191" y="2523921"/>
            <a:chExt cx="2014608" cy="1450083"/>
          </a:xfrm>
        </p:grpSpPr>
        <p:sp>
          <p:nvSpPr>
            <p:cNvPr id="61" name="TextBox 60"/>
            <p:cNvSpPr txBox="1"/>
            <p:nvPr/>
          </p:nvSpPr>
          <p:spPr>
            <a:xfrm>
              <a:off x="5642366" y="3721350"/>
              <a:ext cx="1186543" cy="2526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Middles</a:t>
              </a:r>
              <a:endParaRPr lang="en-US" sz="2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893052" y="3721350"/>
              <a:ext cx="761747" cy="2526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Exits</a:t>
              </a:r>
              <a:endParaRPr lang="en-US" sz="2400" dirty="0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737253" y="29920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e4</a:t>
              </a:r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737253" y="28396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e3</a:t>
              </a:r>
              <a:endParaRPr lang="en-US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737253" y="31444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e5</a:t>
              </a:r>
              <a:endParaRPr lang="en-US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735078" y="32968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e6</a:t>
              </a:r>
              <a:endParaRPr lang="en-US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735078" y="26872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e2</a:t>
              </a:r>
              <a:endParaRPr lang="en-US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735078" y="25348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e1</a:t>
              </a:r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737253" y="34492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e7</a:t>
              </a:r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737253" y="3601607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e8</a:t>
              </a:r>
              <a:endParaRPr lang="en-US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42366" y="29811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m4</a:t>
              </a:r>
              <a:endParaRPr lang="en-US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642366" y="28287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m3</a:t>
              </a:r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642366" y="31335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m5</a:t>
              </a:r>
              <a:endParaRPr lang="en-US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640191" y="32859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m6</a:t>
              </a:r>
              <a:endParaRPr lang="en-US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640191" y="26763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m2</a:t>
              </a:r>
              <a:endParaRPr lang="en-US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640191" y="25239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m1</a:t>
              </a:r>
              <a:endParaRPr lang="en-US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642366" y="34383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m7</a:t>
              </a:r>
              <a:endParaRPr lang="en-US" dirty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642366" y="3590721"/>
              <a:ext cx="914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m8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4375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83" grpId="0" animBg="1"/>
      <p:bldP spid="84" grpId="0"/>
      <p:bldP spid="84" grpId="1" build="allAtOnce"/>
      <p:bldP spid="86" grpId="0"/>
      <p:bldP spid="87" grpId="0"/>
      <p:bldP spid="89" grpId="0"/>
      <p:bldP spid="94" grpId="0"/>
      <p:bldP spid="95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CC"/>
                </a:solidFill>
              </a:rPr>
              <a:t>Performance Evaluation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Percy [Goldberg, Oakland 2007]</a:t>
            </a:r>
          </a:p>
          <a:p>
            <a:pPr lvl="1"/>
            <a:r>
              <a:rPr lang="en-US" dirty="0" smtClean="0"/>
              <a:t>Multi-server ITPIR scheme</a:t>
            </a:r>
          </a:p>
          <a:p>
            <a:r>
              <a:rPr lang="en-US" dirty="0" smtClean="0"/>
              <a:t>2.5 GHz, Ubuntu</a:t>
            </a:r>
          </a:p>
          <a:p>
            <a:r>
              <a:rPr lang="en-US" dirty="0" smtClean="0"/>
              <a:t>Descriptor size 2100 bytes</a:t>
            </a:r>
          </a:p>
          <a:p>
            <a:pPr lvl="1"/>
            <a:r>
              <a:rPr lang="en-US" dirty="0" smtClean="0"/>
              <a:t>Max size in the current database</a:t>
            </a:r>
          </a:p>
          <a:p>
            <a:r>
              <a:rPr lang="en-US" dirty="0" smtClean="0"/>
              <a:t>Exit database size</a:t>
            </a:r>
          </a:p>
          <a:p>
            <a:pPr lvl="1"/>
            <a:r>
              <a:rPr lang="en-US" dirty="0" smtClean="0"/>
              <a:t>Half of middle database</a:t>
            </a:r>
          </a:p>
          <a:p>
            <a:r>
              <a:rPr lang="en-US" dirty="0" smtClean="0"/>
              <a:t>Methodology: </a:t>
            </a:r>
            <a:r>
              <a:rPr lang="en-US" dirty="0" smtClean="0">
                <a:solidFill>
                  <a:srgbClr val="3333CC"/>
                </a:solidFill>
              </a:rPr>
              <a:t>Vary number of relays</a:t>
            </a:r>
          </a:p>
          <a:p>
            <a:pPr lvl="1"/>
            <a:r>
              <a:rPr lang="en-US" dirty="0" smtClean="0"/>
              <a:t>Total communication</a:t>
            </a:r>
          </a:p>
          <a:p>
            <a:pPr lvl="1"/>
            <a:r>
              <a:rPr lang="en-US" dirty="0" smtClean="0"/>
              <a:t>Server computation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Performance Evaluation: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Communication Overhead</a:t>
            </a:r>
            <a:endParaRPr lang="en-US" dirty="0">
              <a:solidFill>
                <a:srgbClr val="3333CC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64" y="1600200"/>
            <a:ext cx="7543271" cy="452596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13</a:t>
            </a:fld>
            <a:endParaRPr lang="en-US"/>
          </a:p>
        </p:txBody>
      </p:sp>
      <p:sp>
        <p:nvSpPr>
          <p:cNvPr id="3" name="Rectangular Callout 2"/>
          <p:cNvSpPr/>
          <p:nvPr/>
        </p:nvSpPr>
        <p:spPr>
          <a:xfrm>
            <a:off x="76200" y="4724400"/>
            <a:ext cx="2133600" cy="1450848"/>
          </a:xfrm>
          <a:prstGeom prst="wedgeRectCallout">
            <a:avLst>
              <a:gd name="adj1" fmla="val 97232"/>
              <a:gd name="adj2" fmla="val -148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CC"/>
                </a:solidFill>
              </a:rPr>
              <a:t>Current Tor network: 5x--100x improvement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6705600" y="2362200"/>
            <a:ext cx="2133600" cy="1450848"/>
          </a:xfrm>
          <a:prstGeom prst="wedgeRectCallout">
            <a:avLst>
              <a:gd name="adj1" fmla="val -84007"/>
              <a:gd name="adj2" fmla="val 5505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CC"/>
                </a:solidFill>
              </a:rPr>
              <a:t>Advantage of PIR-Tor becomes larger due to its </a:t>
            </a:r>
            <a:r>
              <a:rPr lang="en-US" dirty="0" err="1">
                <a:solidFill>
                  <a:srgbClr val="3333CC"/>
                </a:solidFill>
              </a:rPr>
              <a:t>s</a:t>
            </a:r>
            <a:r>
              <a:rPr lang="en-US" dirty="0" err="1" smtClean="0">
                <a:solidFill>
                  <a:srgbClr val="3333CC"/>
                </a:solidFill>
              </a:rPr>
              <a:t>ublinear</a:t>
            </a:r>
            <a:r>
              <a:rPr lang="en-US" dirty="0" smtClean="0">
                <a:solidFill>
                  <a:srgbClr val="3333CC"/>
                </a:solidFill>
              </a:rPr>
              <a:t> scaling: 100x--1000x improvement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2895599" y="3581400"/>
            <a:ext cx="946533" cy="231648"/>
          </a:xfrm>
          <a:prstGeom prst="wedgeRectCallout">
            <a:avLst>
              <a:gd name="adj1" fmla="val -11194"/>
              <a:gd name="adj2" fmla="val 1716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1.1 MB</a:t>
            </a:r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3842133" y="3886200"/>
            <a:ext cx="882267" cy="265597"/>
          </a:xfrm>
          <a:prstGeom prst="wedgeRectCallout">
            <a:avLst>
              <a:gd name="adj1" fmla="val -113978"/>
              <a:gd name="adj2" fmla="val 1559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216 KB</a:t>
            </a:r>
            <a:endParaRPr lang="en-US" dirty="0"/>
          </a:p>
        </p:txBody>
      </p:sp>
      <p:sp>
        <p:nvSpPr>
          <p:cNvPr id="10" name="Rectangular Callout 9"/>
          <p:cNvSpPr/>
          <p:nvPr/>
        </p:nvSpPr>
        <p:spPr>
          <a:xfrm>
            <a:off x="3299552" y="4724400"/>
            <a:ext cx="739048" cy="250311"/>
          </a:xfrm>
          <a:prstGeom prst="wedgeRectCallout">
            <a:avLst>
              <a:gd name="adj1" fmla="val -57992"/>
              <a:gd name="adj2" fmla="val 1020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 KB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0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Performance Evaluation: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Server Computational Overhead</a:t>
            </a:r>
            <a:endParaRPr lang="en-US" dirty="0">
              <a:solidFill>
                <a:srgbClr val="3333CC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64" y="1600200"/>
            <a:ext cx="7543271" cy="452596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14</a:t>
            </a:fld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5410200" y="3810312"/>
            <a:ext cx="1905000" cy="1199314"/>
          </a:xfrm>
          <a:prstGeom prst="wedgeRectCallout">
            <a:avLst>
              <a:gd name="adj1" fmla="val -172778"/>
              <a:gd name="adj2" fmla="val -1205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CC"/>
                </a:solidFill>
              </a:rPr>
              <a:t>Current Tor network: less than 0.5 sec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6553200" y="2362200"/>
            <a:ext cx="1905000" cy="1448112"/>
          </a:xfrm>
          <a:prstGeom prst="wedgeRectCallout">
            <a:avLst>
              <a:gd name="adj1" fmla="val -117013"/>
              <a:gd name="adj2" fmla="val 828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CC"/>
                </a:solidFill>
              </a:rPr>
              <a:t>100,000 relays: about 10 seconds (does not impact user latency)</a:t>
            </a:r>
          </a:p>
        </p:txBody>
      </p:sp>
    </p:spTree>
    <p:extLst>
      <p:ext uri="{BB962C8B-B14F-4D97-AF65-F5344CB8AC3E}">
        <p14:creationId xmlns:p14="http://schemas.microsoft.com/office/powerpoint/2010/main" val="200352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Performance Evaluation: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Scaling Scenarios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196030"/>
              </p:ext>
            </p:extLst>
          </p:nvPr>
        </p:nvGraphicFramePr>
        <p:xfrm>
          <a:off x="381001" y="1600199"/>
          <a:ext cx="8320818" cy="3608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399"/>
                <a:gridCol w="1219200"/>
                <a:gridCol w="1219200"/>
                <a:gridCol w="1524000"/>
                <a:gridCol w="1524000"/>
                <a:gridCol w="1539019"/>
              </a:tblGrid>
              <a:tr h="65494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Scenario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Tor </a:t>
                      </a:r>
                    </a:p>
                    <a:p>
                      <a:r>
                        <a:rPr lang="en-US" sz="1600" dirty="0" smtClean="0"/>
                        <a:t>Communication</a:t>
                      </a:r>
                    </a:p>
                    <a:p>
                      <a:r>
                        <a:rPr lang="en-US" sz="1600" dirty="0" smtClean="0"/>
                        <a:t>(per client)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ITPIR</a:t>
                      </a:r>
                    </a:p>
                    <a:p>
                      <a:r>
                        <a:rPr lang="en-US" sz="1600" dirty="0" smtClean="0"/>
                        <a:t>Communication</a:t>
                      </a:r>
                    </a:p>
                    <a:p>
                      <a:r>
                        <a:rPr lang="en-US" sz="1600" dirty="0" smtClean="0"/>
                        <a:t>(per client)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ITPIR</a:t>
                      </a:r>
                    </a:p>
                    <a:p>
                      <a:r>
                        <a:rPr lang="en-US" sz="1600" dirty="0" smtClean="0"/>
                        <a:t>Core</a:t>
                      </a:r>
                      <a:r>
                        <a:rPr lang="en-US" sz="1600" baseline="0" dirty="0" smtClean="0"/>
                        <a:t> Utilization</a:t>
                      </a:r>
                      <a:endParaRPr lang="en-US" sz="1600" dirty="0"/>
                    </a:p>
                  </a:txBody>
                  <a:tcPr/>
                </a:tc>
              </a:tr>
              <a:tr h="57378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Explanation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Relay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Clients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4183">
                <a:tc>
                  <a:txBody>
                    <a:bodyPr/>
                    <a:lstStyle/>
                    <a:p>
                      <a:r>
                        <a:rPr lang="en-US" dirty="0" smtClean="0"/>
                        <a:t>Current 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2,000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1.1 MB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0.2 MB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0.425 %</a:t>
                      </a:r>
                      <a:endParaRPr lang="en-US" sz="2400" dirty="0"/>
                    </a:p>
                  </a:txBody>
                  <a:tcPr/>
                </a:tc>
              </a:tr>
              <a:tr h="839547">
                <a:tc>
                  <a:txBody>
                    <a:bodyPr/>
                    <a:lstStyle/>
                    <a:p>
                      <a:r>
                        <a:rPr lang="en-US" dirty="0" smtClean="0"/>
                        <a:t>10x relay/client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2.5M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11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0.5</a:t>
                      </a:r>
                      <a:r>
                        <a:rPr lang="en-US" sz="2400" baseline="0" dirty="0" smtClean="0"/>
                        <a:t>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4.25 %</a:t>
                      </a:r>
                    </a:p>
                  </a:txBody>
                  <a:tcPr/>
                </a:tc>
              </a:tr>
              <a:tr h="905974">
                <a:tc>
                  <a:txBody>
                    <a:bodyPr/>
                    <a:lstStyle/>
                    <a:p>
                      <a:r>
                        <a:rPr lang="en-US" dirty="0" smtClean="0"/>
                        <a:t>Clients</a:t>
                      </a:r>
                      <a:r>
                        <a:rPr lang="en-US" baseline="0" dirty="0" smtClean="0"/>
                        <a:t> turn relays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137 MB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1.7 MB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0.425 %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75490" y="2797826"/>
            <a:ext cx="8314520" cy="685799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4210" y="3483625"/>
            <a:ext cx="8305800" cy="8382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2736" y="4303967"/>
            <a:ext cx="8305800" cy="914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9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CC"/>
                </a:solidFill>
              </a:rPr>
              <a:t>Conclusion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PIR can be used to replace descriptor download in Tor.</a:t>
            </a:r>
          </a:p>
          <a:p>
            <a:pPr lvl="1"/>
            <a:r>
              <a:rPr lang="en-US" dirty="0" smtClean="0"/>
              <a:t>Improves scalability</a:t>
            </a:r>
          </a:p>
          <a:p>
            <a:pPr lvl="2"/>
            <a:r>
              <a:rPr lang="en-US" dirty="0" smtClean="0"/>
              <a:t>10x current network size: very feasible</a:t>
            </a:r>
          </a:p>
          <a:p>
            <a:pPr lvl="2"/>
            <a:r>
              <a:rPr lang="en-US" dirty="0" smtClean="0"/>
              <a:t>100x current network size : plausible</a:t>
            </a:r>
          </a:p>
          <a:p>
            <a:pPr lvl="1"/>
            <a:r>
              <a:rPr lang="en-US" dirty="0" smtClean="0"/>
              <a:t>Easy to understand security properties</a:t>
            </a:r>
          </a:p>
          <a:p>
            <a:r>
              <a:rPr lang="en-US" dirty="0" smtClean="0"/>
              <a:t>Side conclusion: </a:t>
            </a:r>
            <a:r>
              <a:rPr lang="en-US" dirty="0" smtClean="0">
                <a:solidFill>
                  <a:srgbClr val="3333CC"/>
                </a:solidFill>
              </a:rPr>
              <a:t>Yes, PIR can have practical uses!</a:t>
            </a:r>
          </a:p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6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CC"/>
                </a:solidFill>
              </a:rPr>
              <a:t>Anonymous Communication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/>
              <a:t>What is anonymous communication?</a:t>
            </a:r>
          </a:p>
          <a:p>
            <a:pPr lvl="1">
              <a:buFont typeface="Wingdings" pitchFamily="2" charset="2"/>
              <a:buNone/>
            </a:pPr>
            <a:endParaRPr lang="en-US" sz="2200" dirty="0"/>
          </a:p>
          <a:p>
            <a:pPr lvl="1"/>
            <a:endParaRPr lang="en-US" sz="2200" dirty="0"/>
          </a:p>
          <a:p>
            <a:pPr lvl="1"/>
            <a:endParaRPr lang="en-US" sz="2200" dirty="0"/>
          </a:p>
          <a:p>
            <a:pPr lvl="1"/>
            <a:endParaRPr lang="en-US" sz="2200" dirty="0"/>
          </a:p>
          <a:p>
            <a:pPr lvl="1"/>
            <a:endParaRPr lang="en-US" sz="2200" dirty="0"/>
          </a:p>
          <a:p>
            <a:pPr lvl="1"/>
            <a:r>
              <a:rPr lang="en-US" sz="2200" dirty="0"/>
              <a:t>Allows communication while keeping user identity (IP) secret from </a:t>
            </a:r>
            <a:r>
              <a:rPr lang="en-US" sz="2200" dirty="0" smtClean="0"/>
              <a:t>a third party or a recipient </a:t>
            </a:r>
            <a:endParaRPr lang="en-US" sz="2200" dirty="0"/>
          </a:p>
          <a:p>
            <a:r>
              <a:rPr lang="en-US" sz="2600" dirty="0" smtClean="0"/>
              <a:t>Growing interest in anonymous communication</a:t>
            </a:r>
            <a:endParaRPr lang="en-US" sz="2600" dirty="0"/>
          </a:p>
          <a:p>
            <a:pPr lvl="1"/>
            <a:r>
              <a:rPr lang="en-US" sz="2200" dirty="0">
                <a:solidFill>
                  <a:srgbClr val="130993"/>
                </a:solidFill>
              </a:rPr>
              <a:t>Tor</a:t>
            </a:r>
            <a:r>
              <a:rPr lang="en-US" sz="2200" dirty="0"/>
              <a:t> is a deployed system</a:t>
            </a:r>
          </a:p>
          <a:p>
            <a:pPr lvl="1"/>
            <a:r>
              <a:rPr lang="en-US" sz="2200" dirty="0"/>
              <a:t>Spies &amp; law enforcement, dissidents, </a:t>
            </a:r>
            <a:r>
              <a:rPr lang="en-US" sz="2200" dirty="0" smtClean="0"/>
              <a:t>whistleblowers, censorship resistance</a:t>
            </a:r>
            <a:endParaRPr lang="en-US" sz="2200" dirty="0"/>
          </a:p>
        </p:txBody>
      </p:sp>
      <p:pic>
        <p:nvPicPr>
          <p:cNvPr id="43012" name="Picture 4" descr="j029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38400"/>
            <a:ext cx="1295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590800"/>
            <a:ext cx="2209800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3200400" y="2590800"/>
            <a:ext cx="1828800" cy="838200"/>
          </a:xfrm>
          <a:prstGeom prst="cloudCallout">
            <a:avLst>
              <a:gd name="adj1" fmla="val -38404"/>
              <a:gd name="adj2" fmla="val 15559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algn="ctr"/>
            <a:r>
              <a:rPr lang="en-US" dirty="0" smtClean="0"/>
              <a:t>Routers</a:t>
            </a:r>
            <a:endParaRPr lang="en-US" dirty="0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>
            <a:off x="2362200" y="3124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>
            <a:off x="5105400" y="3048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Cloud"/>
          <p:cNvSpPr>
            <a:spLocks noChangeAspect="1" noEditPoints="1" noChangeArrowheads="1"/>
          </p:cNvSpPr>
          <p:nvPr/>
        </p:nvSpPr>
        <p:spPr bwMode="auto">
          <a:xfrm>
            <a:off x="762000" y="2209800"/>
            <a:ext cx="2057400" cy="13795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sz="3200" dirty="0"/>
              <a:t>    </a:t>
            </a:r>
            <a:r>
              <a:rPr lang="en-US" sz="3600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16F40-E20A-4C90-9952-EA5BE09D2F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3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loud Callout 7"/>
          <p:cNvSpPr/>
          <p:nvPr/>
        </p:nvSpPr>
        <p:spPr bwMode="auto">
          <a:xfrm>
            <a:off x="685800" y="3585882"/>
            <a:ext cx="2038765" cy="1820175"/>
          </a:xfrm>
          <a:prstGeom prst="cloudCallout">
            <a:avLst>
              <a:gd name="adj1" fmla="val -17591"/>
              <a:gd name="adj2" fmla="val 44947"/>
            </a:avLst>
          </a:prstGeom>
          <a:solidFill>
            <a:srgbClr val="33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662988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3333CC"/>
                </a:solidFill>
              </a:rPr>
              <a:t>Tor Background</a:t>
            </a:r>
            <a:endParaRPr lang="en-US" sz="3600" dirty="0">
              <a:solidFill>
                <a:srgbClr val="3333CC"/>
              </a:solidFill>
            </a:endParaRPr>
          </a:p>
        </p:txBody>
      </p:sp>
      <p:pic>
        <p:nvPicPr>
          <p:cNvPr id="29389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080" y="5175570"/>
            <a:ext cx="1787720" cy="1110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3900" name="Picture 12" descr="j02920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594694"/>
            <a:ext cx="743365" cy="707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3901" name="Line 13"/>
          <p:cNvSpPr>
            <a:spLocks noChangeShapeType="1"/>
          </p:cNvSpPr>
          <p:nvPr/>
        </p:nvSpPr>
        <p:spPr bwMode="auto">
          <a:xfrm>
            <a:off x="2057953" y="2787783"/>
            <a:ext cx="336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902" name="Text Box 14"/>
          <p:cNvSpPr txBox="1">
            <a:spLocks noChangeArrowheads="1"/>
          </p:cNvSpPr>
          <p:nvPr/>
        </p:nvSpPr>
        <p:spPr bwMode="auto">
          <a:xfrm>
            <a:off x="3118595" y="2292446"/>
            <a:ext cx="1460918" cy="309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/>
              <a:t>List of servers?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863264" y="3273534"/>
            <a:ext cx="2759219" cy="1940608"/>
            <a:chOff x="2879581" y="3850592"/>
            <a:chExt cx="1486730" cy="1106241"/>
          </a:xfrm>
        </p:grpSpPr>
        <p:sp>
          <p:nvSpPr>
            <p:cNvPr id="293903" name="Rectangle 15"/>
            <p:cNvSpPr>
              <a:spLocks noChangeArrowheads="1"/>
            </p:cNvSpPr>
            <p:nvPr/>
          </p:nvSpPr>
          <p:spPr bwMode="auto">
            <a:xfrm>
              <a:off x="2879581" y="3850592"/>
              <a:ext cx="1486730" cy="1094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93904" name="Picture 16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1528" y="3914955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5" name="Picture 17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7105" y="3914955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6" name="Picture 18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1528" y="4301133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7" name="Picture 19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7105" y="4236770"/>
              <a:ext cx="371682" cy="323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8" name="Picture 20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0734" y="3914955"/>
              <a:ext cx="371682" cy="323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9" name="Picture 21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0734" y="4236770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0" name="Picture 22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1528" y="4687312"/>
              <a:ext cx="309735" cy="269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1" name="Picture 23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7105" y="4622949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2" name="Picture 24" descr="j028575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067" y="4620267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93913" name="Line 25"/>
          <p:cNvSpPr>
            <a:spLocks noChangeShapeType="1"/>
          </p:cNvSpPr>
          <p:nvPr/>
        </p:nvSpPr>
        <p:spPr bwMode="auto">
          <a:xfrm flipH="1">
            <a:off x="2050209" y="2948691"/>
            <a:ext cx="3342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914" name="Line 26"/>
          <p:cNvSpPr>
            <a:spLocks noChangeShapeType="1"/>
          </p:cNvSpPr>
          <p:nvPr/>
        </p:nvSpPr>
        <p:spPr bwMode="auto">
          <a:xfrm>
            <a:off x="1686271" y="3302688"/>
            <a:ext cx="265051" cy="3884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915" name="Line 27"/>
          <p:cNvSpPr>
            <a:spLocks noChangeShapeType="1"/>
          </p:cNvSpPr>
          <p:nvPr/>
        </p:nvSpPr>
        <p:spPr bwMode="auto">
          <a:xfrm flipV="1">
            <a:off x="2209800" y="3585883"/>
            <a:ext cx="768431" cy="4127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3917" name="Line 29"/>
          <p:cNvSpPr>
            <a:spLocks noChangeShapeType="1"/>
          </p:cNvSpPr>
          <p:nvPr/>
        </p:nvSpPr>
        <p:spPr bwMode="auto">
          <a:xfrm>
            <a:off x="4398946" y="5081135"/>
            <a:ext cx="1758578" cy="6498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16F40-E20A-4C90-9952-EA5BE09D2FFB}" type="slidenum">
              <a:rPr lang="en-US" smtClean="0"/>
              <a:t>3</a:t>
            </a:fld>
            <a:endParaRPr lang="en-US"/>
          </a:p>
        </p:txBody>
      </p:sp>
      <p:pic>
        <p:nvPicPr>
          <p:cNvPr id="32" name="Picture 3" descr="C:\Users\mittal\AppData\Local\Microsoft\Windows\Temporary Internet Files\Content.IE5\PSZ03TKO\MC900434845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6700" y="2558081"/>
            <a:ext cx="905515" cy="90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 Box 30"/>
          <p:cNvSpPr txBox="1">
            <a:spLocks noChangeArrowheads="1"/>
          </p:cNvSpPr>
          <p:nvPr/>
        </p:nvSpPr>
        <p:spPr bwMode="auto">
          <a:xfrm>
            <a:off x="7577654" y="1596994"/>
            <a:ext cx="148912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Trusted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/>
              <a:t>Directory </a:t>
            </a:r>
            <a:endParaRPr lang="en-US" sz="18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/>
              <a:t>Authority</a:t>
            </a:r>
            <a:endParaRPr lang="en-US" sz="1800" dirty="0"/>
          </a:p>
        </p:txBody>
      </p:sp>
      <p:pic>
        <p:nvPicPr>
          <p:cNvPr id="39" name="Picture 16" descr="j028575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105" y="3691148"/>
            <a:ext cx="704435" cy="61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6" descr="j028575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282" y="4456605"/>
            <a:ext cx="704435" cy="61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6" descr="j028575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670" y="4419938"/>
            <a:ext cx="704435" cy="61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Line 27"/>
          <p:cNvSpPr>
            <a:spLocks noChangeShapeType="1"/>
          </p:cNvSpPr>
          <p:nvPr/>
        </p:nvSpPr>
        <p:spPr bwMode="auto">
          <a:xfrm>
            <a:off x="3553068" y="3585884"/>
            <a:ext cx="421205" cy="1210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24455" y="5606503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Guards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45255" y="517557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Exit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03696" y="2974811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Middle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18595" y="5975835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Load balancing</a:t>
            </a:r>
          </a:p>
          <a:p>
            <a:r>
              <a:rPr lang="en-US" dirty="0" smtClean="0"/>
              <a:t>2. Exit policy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5486400" y="1447801"/>
            <a:ext cx="3711029" cy="3592752"/>
            <a:chOff x="5486400" y="1447801"/>
            <a:chExt cx="3711029" cy="3592752"/>
          </a:xfrm>
        </p:grpSpPr>
        <p:grpSp>
          <p:nvGrpSpPr>
            <p:cNvPr id="15" name="Group 14"/>
            <p:cNvGrpSpPr/>
            <p:nvPr/>
          </p:nvGrpSpPr>
          <p:grpSpPr>
            <a:xfrm>
              <a:off x="5486400" y="1447801"/>
              <a:ext cx="3711029" cy="2848316"/>
              <a:chOff x="6276412" y="1621641"/>
              <a:chExt cx="2921017" cy="2674475"/>
            </a:xfrm>
          </p:grpSpPr>
          <p:sp>
            <p:nvSpPr>
              <p:cNvPr id="293918" name="Text Box 30"/>
              <p:cNvSpPr txBox="1">
                <a:spLocks noChangeArrowheads="1"/>
              </p:cNvSpPr>
              <p:nvPr/>
            </p:nvSpPr>
            <p:spPr bwMode="auto">
              <a:xfrm>
                <a:off x="6276412" y="1621641"/>
                <a:ext cx="944693" cy="5417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 dirty="0"/>
                  <a:t>Directory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dirty="0" smtClean="0"/>
                  <a:t>Servers</a:t>
                </a:r>
                <a:endParaRPr lang="en-US" sz="1800" dirty="0"/>
              </a:p>
            </p:txBody>
          </p:sp>
          <p:pic>
            <p:nvPicPr>
              <p:cNvPr id="37" name="Picture 3" descr="C:\Users\mittal\AppData\Local\Microsoft\Windows\Temporary Internet Files\Content.IE5\Q80RLVG7\MC900431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22350" y="2243313"/>
                <a:ext cx="787501" cy="7927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8" name="Picture 3" descr="C:\Users\mittal\AppData\Local\Microsoft\Windows\Temporary Internet Files\Content.IE5\Q80RLVG7\MC900431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04666" y="2785274"/>
                <a:ext cx="787501" cy="7927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5" name="Straight Arrow Connector 4"/>
              <p:cNvCxnSpPr>
                <a:endCxn id="37" idx="3"/>
              </p:cNvCxnSpPr>
              <p:nvPr/>
            </p:nvCxnSpPr>
            <p:spPr bwMode="auto">
              <a:xfrm flipH="1" flipV="1">
                <a:off x="7109851" y="2639688"/>
                <a:ext cx="1189617" cy="276823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" name="Straight Arrow Connector 6"/>
              <p:cNvCxnSpPr>
                <a:endCxn id="38" idx="3"/>
              </p:cNvCxnSpPr>
              <p:nvPr/>
            </p:nvCxnSpPr>
            <p:spPr bwMode="auto">
              <a:xfrm flipH="1" flipV="1">
                <a:off x="7592167" y="3181649"/>
                <a:ext cx="711589" cy="20132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2" name="TextBox 11"/>
              <p:cNvSpPr txBox="1"/>
              <p:nvPr/>
            </p:nvSpPr>
            <p:spPr>
              <a:xfrm>
                <a:off x="7581281" y="3434342"/>
                <a:ext cx="1616148" cy="861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Signed</a:t>
                </a:r>
              </a:p>
              <a:p>
                <a:r>
                  <a:rPr lang="en-US" dirty="0" smtClean="0"/>
                  <a:t>Server list </a:t>
                </a:r>
              </a:p>
              <a:p>
                <a:r>
                  <a:rPr lang="en-US" sz="1400" dirty="0" smtClean="0"/>
                  <a:t>(relay descriptors)</a:t>
                </a:r>
                <a:endParaRPr lang="en-US" sz="1400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954689" y="4243759"/>
              <a:ext cx="1152011" cy="796794"/>
              <a:chOff x="2879581" y="3850592"/>
              <a:chExt cx="1486730" cy="1106241"/>
            </a:xfrm>
          </p:grpSpPr>
          <p:sp>
            <p:nvSpPr>
              <p:cNvPr id="45" name="Rectangle 15"/>
              <p:cNvSpPr>
                <a:spLocks noChangeArrowheads="1"/>
              </p:cNvSpPr>
              <p:nvPr/>
            </p:nvSpPr>
            <p:spPr bwMode="auto">
              <a:xfrm>
                <a:off x="2879581" y="3850592"/>
                <a:ext cx="1486730" cy="109417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46" name="Picture 16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41528" y="3914955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7" name="Picture 17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7105" y="3914955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18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41528" y="4301133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9" name="Picture 19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7105" y="4236770"/>
                <a:ext cx="371682" cy="3231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0" name="Picture 20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0734" y="3914955"/>
                <a:ext cx="371682" cy="3231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" name="Picture 21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0734" y="4236770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2" name="Picture 22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41528" y="4687312"/>
                <a:ext cx="309735" cy="26952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3" name="Picture 23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7105" y="4622949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4" name="Picture 24" descr="j0285750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86067" y="4620267"/>
                <a:ext cx="371682" cy="3244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26" name="Picture 2" descr="C:\Users\mittal\AppData\Local\Microsoft\Windows\Temporary Internet Files\Content.IE5\T01AUK0U\MC900433903[1]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70805" y="4380521"/>
              <a:ext cx="857250" cy="5698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18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93901" grpId="0" animBg="1"/>
      <p:bldP spid="293902" grpId="0"/>
      <p:bldP spid="293913" grpId="0" animBg="1"/>
      <p:bldP spid="293914" grpId="0" animBg="1"/>
      <p:bldP spid="293915" grpId="0" animBg="1"/>
      <p:bldP spid="293917" grpId="0" animBg="1"/>
      <p:bldP spid="33" grpId="0"/>
      <p:bldP spid="44" grpId="0" animBg="1"/>
      <p:bldP spid="4" grpId="0"/>
      <p:bldP spid="6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662988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3333CC"/>
                </a:solidFill>
              </a:rPr>
              <a:t>Performance Problem in Tor’s Architecture:</a:t>
            </a:r>
            <a:r>
              <a:rPr lang="en-US" sz="3600" dirty="0">
                <a:solidFill>
                  <a:srgbClr val="3333CC"/>
                </a:solidFill>
              </a:rPr>
              <a:t> </a:t>
            </a:r>
            <a:r>
              <a:rPr lang="en-US" sz="3600" dirty="0" smtClean="0">
                <a:solidFill>
                  <a:srgbClr val="3333CC"/>
                </a:solidFill>
              </a:rPr>
              <a:t>Global View</a:t>
            </a:r>
            <a:endParaRPr lang="en-US" sz="3600" dirty="0">
              <a:solidFill>
                <a:srgbClr val="3333CC"/>
              </a:solidFill>
            </a:endParaRP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Global </a:t>
            </a:r>
            <a:r>
              <a:rPr lang="en-US" dirty="0"/>
              <a:t>view</a:t>
            </a:r>
          </a:p>
          <a:p>
            <a:pPr lvl="1"/>
            <a:r>
              <a:rPr lang="en-US" dirty="0"/>
              <a:t>Not </a:t>
            </a:r>
            <a:r>
              <a:rPr lang="en-US" dirty="0" smtClean="0"/>
              <a:t>scalable</a:t>
            </a:r>
          </a:p>
        </p:txBody>
      </p:sp>
      <p:pic>
        <p:nvPicPr>
          <p:cNvPr id="293920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77" y="1488602"/>
            <a:ext cx="7478185" cy="4901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3921" name="AutoShape 33"/>
          <p:cNvSpPr>
            <a:spLocks noChangeArrowheads="1"/>
          </p:cNvSpPr>
          <p:nvPr/>
        </p:nvSpPr>
        <p:spPr bwMode="auto">
          <a:xfrm>
            <a:off x="3565750" y="3078478"/>
            <a:ext cx="3294421" cy="1492491"/>
          </a:xfrm>
          <a:prstGeom prst="cloudCallout">
            <a:avLst>
              <a:gd name="adj1" fmla="val -58720"/>
              <a:gd name="adj2" fmla="val 50932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marL="342900" indent="-342900" algn="ctr">
              <a:buFont typeface="Wingdings" pitchFamily="2" charset="2"/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Need solutions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without global system 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16F40-E20A-4C90-9952-EA5BE09D2FFB}" type="slidenum">
              <a:rPr lang="en-US" smtClean="0"/>
              <a:t>4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997812" y="2444249"/>
            <a:ext cx="4136030" cy="2786211"/>
            <a:chOff x="3456137" y="1621641"/>
            <a:chExt cx="4136030" cy="2786211"/>
          </a:xfrm>
        </p:grpSpPr>
        <p:pic>
          <p:nvPicPr>
            <p:cNvPr id="293898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2869" y="3753494"/>
              <a:ext cx="1053100" cy="654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3900" name="Picture 12" descr="j029202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137" y="2337242"/>
              <a:ext cx="743365" cy="7079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3901" name="Line 13"/>
            <p:cNvSpPr>
              <a:spLocks noChangeShapeType="1"/>
            </p:cNvSpPr>
            <p:nvPr/>
          </p:nvSpPr>
          <p:spPr bwMode="auto">
            <a:xfrm>
              <a:off x="4447290" y="2530331"/>
              <a:ext cx="1610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02" name="Text Box 14"/>
            <p:cNvSpPr txBox="1">
              <a:spLocks noChangeArrowheads="1"/>
            </p:cNvSpPr>
            <p:nvPr/>
          </p:nvSpPr>
          <p:spPr bwMode="auto">
            <a:xfrm>
              <a:off x="4385343" y="2118675"/>
              <a:ext cx="1460918" cy="309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dirty="0"/>
                <a:t>List of servers? </a:t>
              </a:r>
            </a:p>
          </p:txBody>
        </p:sp>
        <p:sp>
          <p:nvSpPr>
            <p:cNvPr id="293903" name="Rectangle 15"/>
            <p:cNvSpPr>
              <a:spLocks noChangeArrowheads="1"/>
            </p:cNvSpPr>
            <p:nvPr/>
          </p:nvSpPr>
          <p:spPr bwMode="auto">
            <a:xfrm>
              <a:off x="4633131" y="2852147"/>
              <a:ext cx="1486730" cy="10941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93904" name="Picture 16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078" y="2916510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5" name="Picture 17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0655" y="2916510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6" name="Picture 18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078" y="3302688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7" name="Picture 19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0655" y="3238325"/>
              <a:ext cx="371682" cy="323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8" name="Picture 20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4284" y="2916510"/>
              <a:ext cx="371682" cy="323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09" name="Picture 21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4284" y="3238325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0" name="Picture 22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078" y="3688867"/>
              <a:ext cx="309735" cy="269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1" name="Picture 23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0655" y="3624504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3912" name="Picture 24" descr="j02857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39617" y="3621822"/>
              <a:ext cx="371682" cy="324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3913" name="Line 25"/>
            <p:cNvSpPr>
              <a:spLocks noChangeShapeType="1"/>
            </p:cNvSpPr>
            <p:nvPr/>
          </p:nvSpPr>
          <p:spPr bwMode="auto">
            <a:xfrm flipH="1">
              <a:off x="4439547" y="2691239"/>
              <a:ext cx="1734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14" name="Line 26"/>
            <p:cNvSpPr>
              <a:spLocks noChangeShapeType="1"/>
            </p:cNvSpPr>
            <p:nvPr/>
          </p:nvSpPr>
          <p:spPr bwMode="auto">
            <a:xfrm>
              <a:off x="4075608" y="3045236"/>
              <a:ext cx="619471" cy="386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15" name="Line 27"/>
            <p:cNvSpPr>
              <a:spLocks noChangeShapeType="1"/>
            </p:cNvSpPr>
            <p:nvPr/>
          </p:nvSpPr>
          <p:spPr bwMode="auto">
            <a:xfrm>
              <a:off x="5004814" y="3495778"/>
              <a:ext cx="247788" cy="257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16" name="Line 28"/>
            <p:cNvSpPr>
              <a:spLocks noChangeShapeType="1"/>
            </p:cNvSpPr>
            <p:nvPr/>
          </p:nvSpPr>
          <p:spPr bwMode="auto">
            <a:xfrm flipV="1">
              <a:off x="5500390" y="3109599"/>
              <a:ext cx="185841" cy="7079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3917" name="Line 29"/>
            <p:cNvSpPr>
              <a:spLocks noChangeShapeType="1"/>
            </p:cNvSpPr>
            <p:nvPr/>
          </p:nvSpPr>
          <p:spPr bwMode="auto">
            <a:xfrm>
              <a:off x="5934020" y="3109598"/>
              <a:ext cx="782080" cy="8367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276412" y="1621641"/>
              <a:ext cx="1315755" cy="1956383"/>
              <a:chOff x="6276412" y="1621641"/>
              <a:chExt cx="1315755" cy="1956383"/>
            </a:xfrm>
          </p:grpSpPr>
          <p:sp>
            <p:nvSpPr>
              <p:cNvPr id="293918" name="Text Box 30"/>
              <p:cNvSpPr txBox="1">
                <a:spLocks noChangeArrowheads="1"/>
              </p:cNvSpPr>
              <p:nvPr/>
            </p:nvSpPr>
            <p:spPr bwMode="auto">
              <a:xfrm>
                <a:off x="6276412" y="1621641"/>
                <a:ext cx="944693" cy="5417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 dirty="0"/>
                  <a:t>Directory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dirty="0" smtClean="0"/>
                  <a:t>Servers</a:t>
                </a:r>
                <a:endParaRPr lang="en-US" sz="1800" dirty="0"/>
              </a:p>
            </p:txBody>
          </p:sp>
          <p:pic>
            <p:nvPicPr>
              <p:cNvPr id="37" name="Picture 3" descr="C:\Users\mittal\AppData\Local\Microsoft\Windows\Temporary Internet Files\Content.IE5\Q80RLVG7\MC900431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22350" y="2243313"/>
                <a:ext cx="787501" cy="7927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8" name="Picture 3" descr="C:\Users\mittal\AppData\Local\Microsoft\Windows\Temporary Internet Files\Content.IE5\Q80RLVG7\MC900431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04666" y="2785274"/>
                <a:ext cx="787501" cy="7927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4" name="TextBox 3"/>
          <p:cNvSpPr txBox="1"/>
          <p:nvPr/>
        </p:nvSpPr>
        <p:spPr>
          <a:xfrm>
            <a:off x="3565750" y="6394474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Torsk</a:t>
            </a:r>
            <a:r>
              <a:rPr lang="en-US" dirty="0" smtClean="0"/>
              <a:t> – CCS09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7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921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Current Solution:</a:t>
            </a:r>
            <a:br>
              <a:rPr lang="en-US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</a:rPr>
              <a:t>Peer-to-peer Paradigm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56001" cy="365759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Morphmix</a:t>
            </a:r>
            <a:r>
              <a:rPr lang="en-US" dirty="0" smtClean="0"/>
              <a:t> [WPES 04]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[PETS 06]</a:t>
            </a:r>
          </a:p>
          <a:p>
            <a:r>
              <a:rPr lang="en-US" dirty="0" smtClean="0"/>
              <a:t>Salsa [CCS 06]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[CCS 08, WPES 09]</a:t>
            </a:r>
          </a:p>
          <a:p>
            <a:r>
              <a:rPr lang="en-US" dirty="0" smtClean="0"/>
              <a:t>NISAN [CCS 09]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[CCS 10]</a:t>
            </a:r>
          </a:p>
          <a:p>
            <a:r>
              <a:rPr lang="en-US" dirty="0" err="1" smtClean="0"/>
              <a:t>Torsk</a:t>
            </a:r>
            <a:r>
              <a:rPr lang="en-US" dirty="0" smtClean="0"/>
              <a:t> [CCS 09]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[CCS 10]</a:t>
            </a:r>
          </a:p>
          <a:p>
            <a:r>
              <a:rPr lang="en-US" dirty="0" err="1" smtClean="0"/>
              <a:t>ShadowWalker</a:t>
            </a:r>
            <a:r>
              <a:rPr lang="en-US" dirty="0" smtClean="0"/>
              <a:t> [CCS 09]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Broken and fixed(??) [WPES 10]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7976" y="5334000"/>
            <a:ext cx="8315225" cy="1200329"/>
          </a:xfrm>
          <a:prstGeom prst="rect">
            <a:avLst/>
          </a:prstGeom>
          <a:solidFill>
            <a:srgbClr val="3333CC"/>
          </a:solidFill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Very hard </a:t>
            </a:r>
            <a:r>
              <a:rPr lang="en-US" sz="3600" dirty="0" smtClean="0">
                <a:solidFill>
                  <a:schemeClr val="bg1"/>
                </a:solidFill>
              </a:rPr>
              <a:t>to argue security of a distributed,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 dynamic and complex P2P system.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Design Goals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scalable client-server architecture with easy to analyze security properties.</a:t>
            </a:r>
          </a:p>
          <a:p>
            <a:pPr lvl="1"/>
            <a:r>
              <a:rPr lang="en-US" dirty="0" smtClean="0"/>
              <a:t>Avoid increasing the attack surface</a:t>
            </a:r>
          </a:p>
          <a:p>
            <a:pPr lvl="2"/>
            <a:r>
              <a:rPr lang="en-US" dirty="0" smtClean="0"/>
              <a:t>Equivalent security to Tor</a:t>
            </a:r>
          </a:p>
          <a:p>
            <a:pPr lvl="1"/>
            <a:r>
              <a:rPr lang="en-US" dirty="0" smtClean="0"/>
              <a:t>Preserve Tor’s constraints	</a:t>
            </a:r>
          </a:p>
          <a:p>
            <a:pPr lvl="2"/>
            <a:r>
              <a:rPr lang="en-US" dirty="0" smtClean="0"/>
              <a:t>Guard/middle/exit relays,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oad balancing</a:t>
            </a:r>
          </a:p>
          <a:p>
            <a:pPr lvl="1"/>
            <a:r>
              <a:rPr lang="en-US" dirty="0" smtClean="0"/>
              <a:t>Minimal changes </a:t>
            </a:r>
          </a:p>
          <a:p>
            <a:pPr lvl="2"/>
            <a:r>
              <a:rPr lang="en-US" dirty="0" smtClean="0"/>
              <a:t>Only relay selection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Key Observation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419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Need only 18 random middle/exit relays in 3 hours</a:t>
            </a:r>
          </a:p>
          <a:p>
            <a:pPr lvl="1"/>
            <a:r>
              <a:rPr lang="en-US" dirty="0" smtClean="0"/>
              <a:t>So don’t download all 2000! </a:t>
            </a:r>
          </a:p>
          <a:p>
            <a:r>
              <a:rPr lang="en-US" dirty="0" smtClean="0"/>
              <a:t>Naïve approach: download a few random relays from directory servers</a:t>
            </a:r>
          </a:p>
          <a:p>
            <a:pPr lvl="1"/>
            <a:r>
              <a:rPr lang="en-US" dirty="0" smtClean="0"/>
              <a:t>Problem: malicious servers</a:t>
            </a:r>
          </a:p>
          <a:p>
            <a:pPr lvl="1"/>
            <a:r>
              <a:rPr lang="en-US" dirty="0" smtClean="0"/>
              <a:t>Route fingerprinting attacks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621467" y="1907879"/>
            <a:ext cx="8169824" cy="1477328"/>
          </a:xfrm>
          <a:prstGeom prst="rect">
            <a:avLst/>
          </a:prstGeom>
          <a:solidFill>
            <a:srgbClr val="3333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 Download </a:t>
            </a:r>
            <a:r>
              <a:rPr lang="en-US" sz="2400" dirty="0">
                <a:solidFill>
                  <a:schemeClr val="bg1"/>
                </a:solidFill>
              </a:rPr>
              <a:t>selected relay descriptors </a:t>
            </a:r>
            <a:r>
              <a:rPr lang="en-US" sz="2400" dirty="0" smtClean="0">
                <a:solidFill>
                  <a:schemeClr val="bg1"/>
                </a:solidFill>
              </a:rPr>
              <a:t>without letting </a:t>
            </a:r>
            <a:r>
              <a:rPr lang="en-US" sz="2400" dirty="0">
                <a:solidFill>
                  <a:schemeClr val="bg1"/>
                </a:solidFill>
              </a:rPr>
              <a:t>directory </a:t>
            </a:r>
            <a:r>
              <a:rPr lang="en-US" sz="2400" dirty="0" smtClean="0">
                <a:solidFill>
                  <a:schemeClr val="bg1"/>
                </a:solidFill>
              </a:rPr>
              <a:t>      </a:t>
            </a:r>
          </a:p>
          <a:p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servers </a:t>
            </a:r>
            <a:r>
              <a:rPr lang="en-US" sz="2400" dirty="0">
                <a:solidFill>
                  <a:schemeClr val="bg1"/>
                </a:solidFill>
              </a:rPr>
              <a:t>know the </a:t>
            </a:r>
            <a:r>
              <a:rPr lang="en-US" sz="2400" dirty="0" smtClean="0">
                <a:solidFill>
                  <a:schemeClr val="bg1"/>
                </a:solidFill>
              </a:rPr>
              <a:t>information </a:t>
            </a:r>
            <a:r>
              <a:rPr lang="en-US" sz="2400" dirty="0">
                <a:solidFill>
                  <a:schemeClr val="bg1"/>
                </a:solidFill>
              </a:rPr>
              <a:t>we asked </a:t>
            </a:r>
            <a:r>
              <a:rPr lang="en-US" sz="2400" dirty="0" smtClean="0">
                <a:solidFill>
                  <a:schemeClr val="bg1"/>
                </a:solidFill>
              </a:rPr>
              <a:t>for.</a:t>
            </a:r>
            <a:endParaRPr lang="en-US" sz="2400" dirty="0">
              <a:solidFill>
                <a:schemeClr val="bg1"/>
              </a:solidFill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Private Information Retrieval (PIR)</a:t>
            </a:r>
            <a:endParaRPr lang="en-US" sz="24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293925" y="3479731"/>
            <a:ext cx="4993035" cy="1293926"/>
            <a:chOff x="5068873" y="3572800"/>
            <a:chExt cx="4054929" cy="977369"/>
          </a:xfrm>
        </p:grpSpPr>
        <p:pic>
          <p:nvPicPr>
            <p:cNvPr id="33" name="Picture 12" descr="j029202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8873" y="3572800"/>
              <a:ext cx="685800" cy="628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18" descr="j028575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8587" y="3634485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18" descr="j028575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21473" y="366487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18" descr="j028575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3681" y="3659128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7" name="Straight Connector 36"/>
            <p:cNvCxnSpPr>
              <a:stCxn id="33" idx="3"/>
              <a:endCxn id="34" idx="1"/>
            </p:cNvCxnSpPr>
            <p:nvPr/>
          </p:nvCxnSpPr>
          <p:spPr>
            <a:xfrm>
              <a:off x="5754673" y="3887125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538444" y="3915245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7349430" y="3919781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8126778" y="3897555"/>
              <a:ext cx="4129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0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2251" y="3674248"/>
              <a:ext cx="881551" cy="5272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3" name="Text Box 14"/>
            <p:cNvSpPr txBox="1">
              <a:spLocks noChangeArrowheads="1"/>
            </p:cNvSpPr>
            <p:nvPr/>
          </p:nvSpPr>
          <p:spPr bwMode="auto">
            <a:xfrm>
              <a:off x="6813788" y="4201450"/>
              <a:ext cx="428561" cy="34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400" dirty="0" smtClean="0"/>
                <a:t>10</a:t>
              </a:r>
              <a:endParaRPr lang="en-US" sz="2400" dirty="0"/>
            </a:p>
          </p:txBody>
        </p:sp>
        <p:sp>
          <p:nvSpPr>
            <p:cNvPr id="54" name="Text Box 14"/>
            <p:cNvSpPr txBox="1">
              <a:spLocks noChangeArrowheads="1"/>
            </p:cNvSpPr>
            <p:nvPr/>
          </p:nvSpPr>
          <p:spPr bwMode="auto">
            <a:xfrm>
              <a:off x="7643344" y="4201450"/>
              <a:ext cx="428561" cy="34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400" dirty="0" smtClean="0"/>
                <a:t>25</a:t>
              </a:r>
              <a:endParaRPr lang="en-US" sz="2400" dirty="0"/>
            </a:p>
          </p:txBody>
        </p:sp>
      </p:grpSp>
      <p:pic>
        <p:nvPicPr>
          <p:cNvPr id="56" name="Picture 17" descr="MCj0423848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166" y="3614037"/>
            <a:ext cx="392959" cy="505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63972" y="4644390"/>
            <a:ext cx="28670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Inference: User likely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to be Bob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110489" y="1548109"/>
            <a:ext cx="5458196" cy="1710210"/>
            <a:chOff x="5169312" y="269213"/>
            <a:chExt cx="5458196" cy="1710210"/>
          </a:xfrm>
        </p:grpSpPr>
        <p:grpSp>
          <p:nvGrpSpPr>
            <p:cNvPr id="4" name="Group 3"/>
            <p:cNvGrpSpPr/>
            <p:nvPr/>
          </p:nvGrpSpPr>
          <p:grpSpPr>
            <a:xfrm>
              <a:off x="5169312" y="269213"/>
              <a:ext cx="5458196" cy="1710210"/>
              <a:chOff x="4962921" y="1811589"/>
              <a:chExt cx="3767642" cy="1315999"/>
            </a:xfrm>
          </p:grpSpPr>
          <p:pic>
            <p:nvPicPr>
              <p:cNvPr id="30" name="Picture 18" descr="j0285750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11029" y="1975907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9" name="Picture 12" descr="j0292020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62921" y="1859491"/>
                <a:ext cx="685800" cy="628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1" name="TextBox 30"/>
              <p:cNvSpPr txBox="1"/>
              <p:nvPr/>
            </p:nvSpPr>
            <p:spPr>
              <a:xfrm>
                <a:off x="7757145" y="1841810"/>
                <a:ext cx="973418" cy="6394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Directory </a:t>
                </a:r>
              </a:p>
              <a:p>
                <a:r>
                  <a:rPr lang="en-US" sz="2400" dirty="0" smtClean="0"/>
                  <a:t>Server</a:t>
                </a:r>
                <a:endParaRPr lang="en-US" sz="2400" dirty="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5731883" y="1811589"/>
                <a:ext cx="1319269" cy="355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Relay # 10, 25</a:t>
                </a:r>
                <a:endParaRPr lang="en-US" sz="2400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561037" y="2488140"/>
                <a:ext cx="1716505" cy="6394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10: IP address, key</a:t>
                </a:r>
                <a:endParaRPr lang="en-US" sz="2400" dirty="0"/>
              </a:p>
              <a:p>
                <a:r>
                  <a:rPr lang="en-US" sz="2400" dirty="0" smtClean="0"/>
                  <a:t>25: IP address, key</a:t>
                </a:r>
                <a:endParaRPr lang="en-US" sz="2400" dirty="0"/>
              </a:p>
            </p:txBody>
          </p:sp>
          <p:cxnSp>
            <p:nvCxnSpPr>
              <p:cNvPr id="47" name="Straight Arrow Connector 46"/>
              <p:cNvCxnSpPr/>
              <p:nvPr/>
            </p:nvCxnSpPr>
            <p:spPr>
              <a:xfrm>
                <a:off x="5768464" y="2164975"/>
                <a:ext cx="138248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flipH="1">
                <a:off x="5844664" y="2298700"/>
                <a:ext cx="122464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5193809" y="1194593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Bob</a:t>
              </a:r>
              <a:endParaRPr lang="en-US" dirty="0"/>
            </a:p>
          </p:txBody>
        </p:sp>
      </p:grpSp>
      <p:pic>
        <p:nvPicPr>
          <p:cNvPr id="55" name="Picture 17" descr="MCj0423848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373" y="1778941"/>
            <a:ext cx="392959" cy="505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588" y="3601627"/>
            <a:ext cx="2916524" cy="291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98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7" grpId="0"/>
      <p:bldP spid="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CC"/>
                </a:solidFill>
              </a:rPr>
              <a:t>Private Information Retrieval (PIR)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Information theoretic PIR</a:t>
            </a:r>
          </a:p>
          <a:p>
            <a:pPr lvl="1"/>
            <a:r>
              <a:rPr lang="en-US" dirty="0" smtClean="0"/>
              <a:t>Multi-server protocol</a:t>
            </a:r>
          </a:p>
          <a:p>
            <a:pPr lvl="1"/>
            <a:r>
              <a:rPr lang="en-US" dirty="0" smtClean="0"/>
              <a:t>Threshold number of servers don’t collude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Computational PIR</a:t>
            </a:r>
          </a:p>
          <a:p>
            <a:pPr lvl="1"/>
            <a:r>
              <a:rPr lang="en-US" dirty="0" smtClean="0"/>
              <a:t>Single server protocol</a:t>
            </a:r>
          </a:p>
          <a:p>
            <a:pPr lvl="1"/>
            <a:r>
              <a:rPr lang="en-US" dirty="0" smtClean="0"/>
              <a:t>Computational assumption on server</a:t>
            </a:r>
          </a:p>
          <a:p>
            <a:endParaRPr lang="en-US" dirty="0" smtClean="0"/>
          </a:p>
          <a:p>
            <a:r>
              <a:rPr lang="en-US" dirty="0" smtClean="0"/>
              <a:t>Only ITPIR-Tor in this talk</a:t>
            </a:r>
          </a:p>
          <a:p>
            <a:pPr lvl="1"/>
            <a:r>
              <a:rPr lang="en-US" dirty="0" smtClean="0"/>
              <a:t>See paper for CPIR-Tor</a:t>
            </a:r>
            <a:endParaRPr lang="en-US" dirty="0"/>
          </a:p>
        </p:txBody>
      </p:sp>
      <p:pic>
        <p:nvPicPr>
          <p:cNvPr id="4" name="Picture 12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023" y="2298603"/>
            <a:ext cx="6858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8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822" y="1401790"/>
            <a:ext cx="609600" cy="51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8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958" y="2425842"/>
            <a:ext cx="609600" cy="51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5690181" y="1572741"/>
            <a:ext cx="1181100" cy="659405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767338" y="3016990"/>
            <a:ext cx="1104900" cy="549002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2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253" y="4667874"/>
            <a:ext cx="6858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8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553" y="4784291"/>
            <a:ext cx="609600" cy="51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/>
          <p:cNvCxnSpPr/>
          <p:nvPr/>
        </p:nvCxnSpPr>
        <p:spPr>
          <a:xfrm>
            <a:off x="5890403" y="5040407"/>
            <a:ext cx="1132114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8</a:t>
            </a:fld>
            <a:endParaRPr lang="en-US"/>
          </a:p>
        </p:txBody>
      </p:sp>
      <p:cxnSp>
        <p:nvCxnSpPr>
          <p:cNvPr id="59" name="Straight Arrow Connector 58"/>
          <p:cNvCxnSpPr/>
          <p:nvPr/>
        </p:nvCxnSpPr>
        <p:spPr>
          <a:xfrm flipH="1">
            <a:off x="5739167" y="1719975"/>
            <a:ext cx="1068630" cy="608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 flipV="1">
            <a:off x="5683736" y="3067484"/>
            <a:ext cx="1069078" cy="529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 rot="1632743">
            <a:off x="5853427" y="3282876"/>
            <a:ext cx="526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R</a:t>
            </a:r>
            <a:r>
              <a:rPr lang="en-US" sz="2400" baseline="-25000" dirty="0"/>
              <a:t>C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116023" y="191483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7136064" y="286193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7204900" y="478429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576557" y="3854248"/>
            <a:ext cx="115698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Database</a:t>
            </a:r>
            <a:endParaRPr lang="en-US" sz="2000" dirty="0"/>
          </a:p>
        </p:txBody>
      </p:sp>
      <p:pic>
        <p:nvPicPr>
          <p:cNvPr id="96" name="Picture 18" descr="j02857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233" y="3412684"/>
            <a:ext cx="609600" cy="51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" name="TextBox 96"/>
          <p:cNvSpPr txBox="1"/>
          <p:nvPr/>
        </p:nvSpPr>
        <p:spPr>
          <a:xfrm>
            <a:off x="7137529" y="392491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7832949" y="2150837"/>
            <a:ext cx="615451" cy="711097"/>
            <a:chOff x="5663554" y="4078933"/>
            <a:chExt cx="615451" cy="711097"/>
          </a:xfrm>
        </p:grpSpPr>
        <p:sp>
          <p:nvSpPr>
            <p:cNvPr id="99" name="Rectangle 98"/>
            <p:cNvSpPr/>
            <p:nvPr/>
          </p:nvSpPr>
          <p:spPr>
            <a:xfrm>
              <a:off x="5665011" y="4345593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5665011" y="4256707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5011" y="443448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63554" y="4523331"/>
              <a:ext cx="613987" cy="88886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663554" y="416782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5663555" y="407893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665017" y="4612256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665015" y="470114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7834406" y="3079141"/>
            <a:ext cx="615451" cy="711097"/>
            <a:chOff x="5663554" y="4078933"/>
            <a:chExt cx="615451" cy="711097"/>
          </a:xfrm>
        </p:grpSpPr>
        <p:sp>
          <p:nvSpPr>
            <p:cNvPr id="108" name="Rectangle 107"/>
            <p:cNvSpPr/>
            <p:nvPr/>
          </p:nvSpPr>
          <p:spPr>
            <a:xfrm>
              <a:off x="5665011" y="4345593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5665011" y="4256707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665011" y="443448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663554" y="4523331"/>
              <a:ext cx="613987" cy="88886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5663554" y="416782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5663555" y="407893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5665017" y="4612256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665015" y="470114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7883733" y="4659307"/>
            <a:ext cx="615451" cy="711097"/>
            <a:chOff x="5663554" y="4078933"/>
            <a:chExt cx="615451" cy="711097"/>
          </a:xfrm>
        </p:grpSpPr>
        <p:sp>
          <p:nvSpPr>
            <p:cNvPr id="117" name="Rectangle 116"/>
            <p:cNvSpPr/>
            <p:nvPr/>
          </p:nvSpPr>
          <p:spPr>
            <a:xfrm>
              <a:off x="5665011" y="4345593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665011" y="4256707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5665011" y="443448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5663554" y="4523331"/>
              <a:ext cx="613987" cy="88886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663554" y="416782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663555" y="407893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665017" y="4612256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5665015" y="470114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7694324" y="5486400"/>
            <a:ext cx="115698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Database</a:t>
            </a:r>
            <a:endParaRPr lang="en-US" sz="20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5853039" y="2639678"/>
            <a:ext cx="1132114" cy="75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H="1">
            <a:off x="5853039" y="2728603"/>
            <a:ext cx="107805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rot="19894840">
            <a:off x="6168924" y="1751365"/>
            <a:ext cx="152669" cy="10232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 rot="1707285">
            <a:off x="6288637" y="3155002"/>
            <a:ext cx="152669" cy="10232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6446739" y="2488725"/>
            <a:ext cx="138040" cy="12420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TextBox 138"/>
          <p:cNvSpPr txBox="1"/>
          <p:nvPr/>
        </p:nvSpPr>
        <p:spPr>
          <a:xfrm rot="256181">
            <a:off x="6280657" y="2628187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R</a:t>
            </a:r>
            <a:r>
              <a:rPr lang="en-US" sz="2400" baseline="-25000" dirty="0" smtClean="0"/>
              <a:t>B</a:t>
            </a:r>
            <a:endParaRPr lang="en-US" sz="2400" baseline="-25000" dirty="0"/>
          </a:p>
        </p:txBody>
      </p:sp>
      <p:sp>
        <p:nvSpPr>
          <p:cNvPr id="140" name="TextBox 139"/>
          <p:cNvSpPr txBox="1"/>
          <p:nvPr/>
        </p:nvSpPr>
        <p:spPr>
          <a:xfrm rot="19993127">
            <a:off x="6132422" y="1896421"/>
            <a:ext cx="538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R</a:t>
            </a:r>
            <a:r>
              <a:rPr lang="en-US" sz="2400" baseline="-25000" dirty="0"/>
              <a:t>A</a:t>
            </a:r>
          </a:p>
        </p:txBody>
      </p:sp>
      <p:cxnSp>
        <p:nvCxnSpPr>
          <p:cNvPr id="141" name="Straight Connector 140"/>
          <p:cNvCxnSpPr/>
          <p:nvPr/>
        </p:nvCxnSpPr>
        <p:spPr>
          <a:xfrm flipH="1">
            <a:off x="5853040" y="5157269"/>
            <a:ext cx="1132113" cy="4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336742" y="4810686"/>
            <a:ext cx="228449" cy="14167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5099" y="5264296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A</a:t>
            </a:r>
            <a:endParaRPr lang="en-US" sz="2400" baseline="-25000" dirty="0"/>
          </a:p>
        </p:txBody>
      </p:sp>
      <p:pic>
        <p:nvPicPr>
          <p:cNvPr id="142" name="Picture 17" descr="MCj0423848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285" y="1421149"/>
            <a:ext cx="339479" cy="38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17" descr="MCj0423848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8882" y="2425842"/>
            <a:ext cx="339479" cy="38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17" descr="MCj0423848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029" y="4784291"/>
            <a:ext cx="339479" cy="38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1" name="Group 80"/>
          <p:cNvGrpSpPr/>
          <p:nvPr/>
        </p:nvGrpSpPr>
        <p:grpSpPr>
          <a:xfrm>
            <a:off x="7814743" y="1243375"/>
            <a:ext cx="615451" cy="711097"/>
            <a:chOff x="5663554" y="4078933"/>
            <a:chExt cx="615451" cy="711097"/>
          </a:xfrm>
        </p:grpSpPr>
        <p:sp>
          <p:nvSpPr>
            <p:cNvPr id="82" name="Rectangle 81"/>
            <p:cNvSpPr/>
            <p:nvPr/>
          </p:nvSpPr>
          <p:spPr>
            <a:xfrm>
              <a:off x="5665011" y="4345593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665011" y="4256707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65011" y="443448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665018" y="4523331"/>
              <a:ext cx="613987" cy="88886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663554" y="4167820"/>
              <a:ext cx="613987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5663555" y="407893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5665017" y="4612256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5665015" y="4701143"/>
              <a:ext cx="613988" cy="88887"/>
            </a:xfrm>
            <a:prstGeom prst="rect">
              <a:avLst/>
            </a:prstGeom>
            <a:solidFill>
              <a:srgbClr val="3333CC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9933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134" grpId="0" animBg="1"/>
      <p:bldP spid="39" grpId="0" animBg="1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1927320" y="2960310"/>
            <a:ext cx="5444248" cy="2869620"/>
            <a:chOff x="4654179" y="1330502"/>
            <a:chExt cx="4326142" cy="2411981"/>
          </a:xfrm>
        </p:grpSpPr>
        <p:grpSp>
          <p:nvGrpSpPr>
            <p:cNvPr id="43" name="Group 42"/>
            <p:cNvGrpSpPr/>
            <p:nvPr/>
          </p:nvGrpSpPr>
          <p:grpSpPr>
            <a:xfrm>
              <a:off x="4654179" y="1330502"/>
              <a:ext cx="4054929" cy="2411981"/>
              <a:chOff x="4654179" y="1330502"/>
              <a:chExt cx="4054929" cy="2411981"/>
            </a:xfrm>
          </p:grpSpPr>
          <p:pic>
            <p:nvPicPr>
              <p:cNvPr id="5" name="Picture 12" descr="j0292020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54179" y="1970644"/>
                <a:ext cx="685800" cy="628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33893" y="2032329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06779" y="2062718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8987" y="2056972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9" name="Straight Connector 8"/>
              <p:cNvCxnSpPr>
                <a:stCxn id="5" idx="3"/>
                <a:endCxn id="6" idx="1"/>
              </p:cNvCxnSpPr>
              <p:nvPr/>
            </p:nvCxnSpPr>
            <p:spPr>
              <a:xfrm>
                <a:off x="5339979" y="2284969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123750" y="2313089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6934736" y="2317625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12084" y="2295399"/>
                <a:ext cx="4129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3" name="Picture 10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27557" y="2072092"/>
                <a:ext cx="881551" cy="5272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>
                <a:off x="6488628" y="2599294"/>
                <a:ext cx="787395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Middle</a:t>
                </a:r>
                <a:endParaRPr lang="en-US" sz="1600" dirty="0"/>
              </a:p>
            </p:txBody>
          </p:sp>
          <p:sp>
            <p:nvSpPr>
              <p:cNvPr id="15" name="Text Box 14"/>
              <p:cNvSpPr txBox="1">
                <a:spLocks noChangeArrowheads="1"/>
              </p:cNvSpPr>
              <p:nvPr/>
            </p:nvSpPr>
            <p:spPr bwMode="auto">
              <a:xfrm>
                <a:off x="7249842" y="2599294"/>
                <a:ext cx="526106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Exit</a:t>
                </a:r>
                <a:endParaRPr lang="en-US" sz="1600" dirty="0"/>
              </a:p>
            </p:txBody>
          </p:sp>
          <p:pic>
            <p:nvPicPr>
              <p:cNvPr id="17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61107" y="2768571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 Box 14"/>
              <p:cNvSpPr txBox="1">
                <a:spLocks noChangeArrowheads="1"/>
              </p:cNvSpPr>
              <p:nvPr/>
            </p:nvSpPr>
            <p:spPr bwMode="auto">
              <a:xfrm>
                <a:off x="5544995" y="3403929"/>
                <a:ext cx="857927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Guards</a:t>
                </a:r>
                <a:endParaRPr lang="en-US" sz="1600" dirty="0"/>
              </a:p>
            </p:txBody>
          </p:sp>
          <p:pic>
            <p:nvPicPr>
              <p:cNvPr id="18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61107" y="1346529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30791" y="1330502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2213" y="1988486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2213" y="2685056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71116" y="2001376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42" name="TextBox 41"/>
            <p:cNvSpPr txBox="1"/>
            <p:nvPr/>
          </p:nvSpPr>
          <p:spPr>
            <a:xfrm>
              <a:off x="6406779" y="1475864"/>
              <a:ext cx="2573542" cy="388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3333CC"/>
                  </a:solidFill>
                </a:rPr>
                <a:t>Exit relay compromised: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CC"/>
                </a:solidFill>
              </a:rPr>
              <a:t>ITPIR-Tor: Database Locations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70998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Tor places significant trust in guard relays</a:t>
            </a:r>
          </a:p>
          <a:p>
            <a:pPr lvl="1"/>
            <a:r>
              <a:rPr lang="en-US" sz="2000" dirty="0" smtClean="0"/>
              <a:t>3 compromised guard relays suffice to undermine user anonymity in Tor.</a:t>
            </a:r>
          </a:p>
          <a:p>
            <a:r>
              <a:rPr lang="en-US" sz="2800" dirty="0" smtClean="0">
                <a:solidFill>
                  <a:srgbClr val="3333CC"/>
                </a:solidFill>
              </a:rPr>
              <a:t>Choose client’s guard </a:t>
            </a:r>
            <a:r>
              <a:rPr lang="en-US" sz="2800" dirty="0">
                <a:solidFill>
                  <a:srgbClr val="3333CC"/>
                </a:solidFill>
              </a:rPr>
              <a:t>relays to be directory </a:t>
            </a:r>
            <a:r>
              <a:rPr lang="en-US" sz="2800" dirty="0" smtClean="0">
                <a:solidFill>
                  <a:srgbClr val="3333CC"/>
                </a:solidFill>
              </a:rPr>
              <a:t>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62E87-F360-45E1-B9C5-A39DB3CC2036}" type="slidenum">
              <a:rPr lang="en-US" smtClean="0"/>
              <a:t>9</a:t>
            </a:fld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1911014" y="3053914"/>
            <a:ext cx="5210894" cy="2639036"/>
            <a:chOff x="4723863" y="3877897"/>
            <a:chExt cx="4054929" cy="2411981"/>
          </a:xfrm>
        </p:grpSpPr>
        <p:pic>
          <p:nvPicPr>
            <p:cNvPr id="23" name="Picture 12" descr="j029202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3863" y="4518039"/>
              <a:ext cx="685800" cy="628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3577" y="457972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6463" y="4610113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671" y="4604367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7" name="Straight Connector 26"/>
            <p:cNvCxnSpPr>
              <a:stCxn id="23" idx="3"/>
              <a:endCxn id="24" idx="1"/>
            </p:cNvCxnSpPr>
            <p:nvPr/>
          </p:nvCxnSpPr>
          <p:spPr>
            <a:xfrm>
              <a:off x="5409663" y="4832364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6193434" y="4860484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04420" y="4865020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7781768" y="4842794"/>
              <a:ext cx="4129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1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7241" y="4619487"/>
              <a:ext cx="881551" cy="5272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2" name="Text Box 14"/>
            <p:cNvSpPr txBox="1">
              <a:spLocks noChangeArrowheads="1"/>
            </p:cNvSpPr>
            <p:nvPr/>
          </p:nvSpPr>
          <p:spPr bwMode="auto">
            <a:xfrm>
              <a:off x="6558312" y="5146689"/>
              <a:ext cx="78739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Middle</a:t>
              </a:r>
              <a:endParaRPr lang="en-US" sz="1600" dirty="0"/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7319526" y="5146689"/>
              <a:ext cx="52610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Exit</a:t>
              </a:r>
              <a:endParaRPr lang="en-US" sz="1600" dirty="0"/>
            </a:p>
          </p:txBody>
        </p:sp>
        <p:pic>
          <p:nvPicPr>
            <p:cNvPr id="34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30791" y="5315966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Text Box 14"/>
            <p:cNvSpPr txBox="1">
              <a:spLocks noChangeArrowheads="1"/>
            </p:cNvSpPr>
            <p:nvPr/>
          </p:nvSpPr>
          <p:spPr bwMode="auto">
            <a:xfrm>
              <a:off x="5614679" y="5951324"/>
              <a:ext cx="857927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Guards</a:t>
              </a:r>
              <a:endParaRPr lang="en-US" sz="1600" dirty="0"/>
            </a:p>
          </p:txBody>
        </p:sp>
        <p:pic>
          <p:nvPicPr>
            <p:cNvPr id="36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30791" y="389392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0475" y="3877897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1897" y="4535881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1897" y="5232451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6711579" y="4014149"/>
              <a:ext cx="1748803" cy="4219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3333CC"/>
                  </a:solidFill>
                </a:rPr>
                <a:t>Exit relay honest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912635" y="4975943"/>
            <a:ext cx="3886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End-to-end Timing Analysis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049396" y="4965475"/>
            <a:ext cx="1791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Deny Service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295486" y="3553108"/>
            <a:ext cx="6871703" cy="2639036"/>
            <a:chOff x="4723863" y="3877897"/>
            <a:chExt cx="5347311" cy="2411981"/>
          </a:xfrm>
        </p:grpSpPr>
        <p:pic>
          <p:nvPicPr>
            <p:cNvPr id="49" name="Picture 12" descr="j029202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3863" y="4518039"/>
              <a:ext cx="685800" cy="628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3577" y="457972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6463" y="4610113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671" y="4604367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3" name="Straight Connector 52"/>
            <p:cNvCxnSpPr>
              <a:stCxn id="49" idx="3"/>
              <a:endCxn id="50" idx="1"/>
            </p:cNvCxnSpPr>
            <p:nvPr/>
          </p:nvCxnSpPr>
          <p:spPr>
            <a:xfrm>
              <a:off x="5409663" y="4832364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6193434" y="4860484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7004420" y="4865020"/>
              <a:ext cx="293914" cy="34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7781768" y="4842794"/>
              <a:ext cx="4129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7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7241" y="4619487"/>
              <a:ext cx="881551" cy="5272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8" name="Text Box 14"/>
            <p:cNvSpPr txBox="1">
              <a:spLocks noChangeArrowheads="1"/>
            </p:cNvSpPr>
            <p:nvPr/>
          </p:nvSpPr>
          <p:spPr bwMode="auto">
            <a:xfrm>
              <a:off x="6558312" y="5146689"/>
              <a:ext cx="78739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Middle</a:t>
              </a:r>
              <a:endParaRPr lang="en-US" sz="1600" dirty="0"/>
            </a:p>
          </p:txBody>
        </p:sp>
        <p:sp>
          <p:nvSpPr>
            <p:cNvPr id="59" name="Text Box 14"/>
            <p:cNvSpPr txBox="1">
              <a:spLocks noChangeArrowheads="1"/>
            </p:cNvSpPr>
            <p:nvPr/>
          </p:nvSpPr>
          <p:spPr bwMode="auto">
            <a:xfrm>
              <a:off x="7319526" y="5146689"/>
              <a:ext cx="52610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Exit</a:t>
              </a:r>
              <a:endParaRPr lang="en-US" sz="1600" dirty="0"/>
            </a:p>
          </p:txBody>
        </p:sp>
        <p:pic>
          <p:nvPicPr>
            <p:cNvPr id="60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30791" y="5315966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Text Box 14"/>
            <p:cNvSpPr txBox="1">
              <a:spLocks noChangeArrowheads="1"/>
            </p:cNvSpPr>
            <p:nvPr/>
          </p:nvSpPr>
          <p:spPr bwMode="auto">
            <a:xfrm>
              <a:off x="5614679" y="5951324"/>
              <a:ext cx="857927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1pPr>
              <a:lvl2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2pPr>
              <a:lvl3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3pPr>
              <a:lvl4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4pPr>
              <a:lvl5pPr>
                <a:spcBef>
                  <a:spcPct val="0"/>
                </a:spcBef>
                <a:defRPr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600" dirty="0" smtClean="0"/>
                <a:t>Guards</a:t>
              </a:r>
              <a:endParaRPr lang="en-US" sz="1600" dirty="0"/>
            </a:p>
          </p:txBody>
        </p:sp>
        <p:pic>
          <p:nvPicPr>
            <p:cNvPr id="62" name="Picture 18" descr="j02857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30791" y="3893924"/>
              <a:ext cx="609600" cy="512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0475" y="3877897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1897" y="4535881"/>
              <a:ext cx="392959" cy="505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TextBox 65"/>
            <p:cNvSpPr txBox="1"/>
            <p:nvPr/>
          </p:nvSpPr>
          <p:spPr>
            <a:xfrm>
              <a:off x="6711579" y="4014149"/>
              <a:ext cx="3359595" cy="4219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3333CC"/>
                  </a:solidFill>
                </a:rPr>
                <a:t>At least one guard relay is honest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969832" y="5322526"/>
            <a:ext cx="3844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33CC"/>
                </a:solidFill>
              </a:rPr>
              <a:t>ITPIR guarantees user privacy</a:t>
            </a:r>
            <a:endParaRPr lang="en-US" sz="2400" dirty="0">
              <a:solidFill>
                <a:srgbClr val="3333CC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1295486" y="3553108"/>
            <a:ext cx="6422414" cy="2639036"/>
            <a:chOff x="8908587" y="3133252"/>
            <a:chExt cx="6422414" cy="2639036"/>
          </a:xfrm>
        </p:grpSpPr>
        <p:grpSp>
          <p:nvGrpSpPr>
            <p:cNvPr id="67" name="Group 66"/>
            <p:cNvGrpSpPr/>
            <p:nvPr/>
          </p:nvGrpSpPr>
          <p:grpSpPr>
            <a:xfrm>
              <a:off x="8908587" y="3133252"/>
              <a:ext cx="6422414" cy="2639036"/>
              <a:chOff x="4723863" y="3877897"/>
              <a:chExt cx="4997691" cy="2411981"/>
            </a:xfrm>
          </p:grpSpPr>
          <p:pic>
            <p:nvPicPr>
              <p:cNvPr id="68" name="Picture 12" descr="j0292020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23863" y="4518039"/>
                <a:ext cx="685800" cy="628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9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03577" y="4579724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0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76463" y="4610113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1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38671" y="4604367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72" name="Straight Connector 71"/>
              <p:cNvCxnSpPr>
                <a:stCxn id="68" idx="3"/>
                <a:endCxn id="69" idx="1"/>
              </p:cNvCxnSpPr>
              <p:nvPr/>
            </p:nvCxnSpPr>
            <p:spPr>
              <a:xfrm>
                <a:off x="5409663" y="4832364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6193434" y="4860484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7004420" y="4865020"/>
                <a:ext cx="293914" cy="34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7781768" y="4842794"/>
                <a:ext cx="4129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76" name="Picture 10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97241" y="4619487"/>
                <a:ext cx="881551" cy="5272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7" name="Text Box 14"/>
              <p:cNvSpPr txBox="1">
                <a:spLocks noChangeArrowheads="1"/>
              </p:cNvSpPr>
              <p:nvPr/>
            </p:nvSpPr>
            <p:spPr bwMode="auto">
              <a:xfrm>
                <a:off x="6558312" y="5146689"/>
                <a:ext cx="787395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Middle</a:t>
                </a:r>
                <a:endParaRPr lang="en-US" sz="1600" dirty="0"/>
              </a:p>
            </p:txBody>
          </p:sp>
          <p:sp>
            <p:nvSpPr>
              <p:cNvPr id="78" name="Text Box 14"/>
              <p:cNvSpPr txBox="1">
                <a:spLocks noChangeArrowheads="1"/>
              </p:cNvSpPr>
              <p:nvPr/>
            </p:nvSpPr>
            <p:spPr bwMode="auto">
              <a:xfrm>
                <a:off x="7319526" y="5146689"/>
                <a:ext cx="526106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Exit</a:t>
                </a:r>
                <a:endParaRPr lang="en-US" sz="1600" dirty="0"/>
              </a:p>
            </p:txBody>
          </p:sp>
          <p:pic>
            <p:nvPicPr>
              <p:cNvPr id="79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30791" y="5315966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0" name="Text Box 14"/>
              <p:cNvSpPr txBox="1">
                <a:spLocks noChangeArrowheads="1"/>
              </p:cNvSpPr>
              <p:nvPr/>
            </p:nvSpPr>
            <p:spPr bwMode="auto">
              <a:xfrm>
                <a:off x="5614679" y="5951324"/>
                <a:ext cx="857927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spcBef>
                    <a:spcPct val="0"/>
                  </a:spcBef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1600" dirty="0" smtClean="0"/>
                  <a:t>Guards</a:t>
                </a:r>
                <a:endParaRPr lang="en-US" sz="1600" dirty="0"/>
              </a:p>
            </p:txBody>
          </p:sp>
          <p:pic>
            <p:nvPicPr>
              <p:cNvPr id="81" name="Picture 18" descr="j0285750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30791" y="3893924"/>
                <a:ext cx="609600" cy="5122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2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00475" y="3877897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3" name="Picture 17" descr="MCj04238480000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11897" y="4535881"/>
                <a:ext cx="392959" cy="50558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4" name="TextBox 83"/>
              <p:cNvSpPr txBox="1"/>
              <p:nvPr/>
            </p:nvSpPr>
            <p:spPr>
              <a:xfrm>
                <a:off x="6711579" y="4014149"/>
                <a:ext cx="3009975" cy="421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All guard relays compromised</a:t>
                </a:r>
              </a:p>
            </p:txBody>
          </p:sp>
        </p:grpSp>
        <p:pic>
          <p:nvPicPr>
            <p:cNvPr id="85" name="Picture 17" descr="MCj04238480000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6794" y="4638116"/>
              <a:ext cx="504982" cy="553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7" name="TextBox 86"/>
          <p:cNvSpPr txBox="1"/>
          <p:nvPr/>
        </p:nvSpPr>
        <p:spPr>
          <a:xfrm>
            <a:off x="3791081" y="5280654"/>
            <a:ext cx="5200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ITPIR does not provide privacy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But in this case, Tor anonymity broken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18966" y="4156221"/>
            <a:ext cx="8169824" cy="861774"/>
          </a:xfrm>
          <a:prstGeom prst="rect">
            <a:avLst/>
          </a:prstGeom>
          <a:solidFill>
            <a:srgbClr val="3333CC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 Equivalent security to the current Tor network</a:t>
            </a:r>
            <a:endParaRPr lang="en-US" sz="32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78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  <p:bldP spid="47" grpId="0"/>
      <p:bldP spid="47" grpId="1"/>
      <p:bldP spid="40" grpId="0"/>
      <p:bldP spid="40" grpId="1"/>
      <p:bldP spid="87" grpId="0"/>
      <p:bldP spid="87" grpId="1"/>
      <p:bldP spid="8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2173</TotalTime>
  <Words>796</Words>
  <Application>Microsoft Office PowerPoint</Application>
  <PresentationFormat>On-screen Show (4:3)</PresentationFormat>
  <Paragraphs>282</Paragraphs>
  <Slides>16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Default Design</vt:lpstr>
      <vt:lpstr>PIR-Tor: Scalable Anonymous Communication Using Private Information Retrieval</vt:lpstr>
      <vt:lpstr>Anonymous Communication</vt:lpstr>
      <vt:lpstr>Tor Background</vt:lpstr>
      <vt:lpstr>Performance Problem in Tor’s Architecture: Global View</vt:lpstr>
      <vt:lpstr>Current Solution: Peer-to-peer Paradigm</vt:lpstr>
      <vt:lpstr>Design Goals</vt:lpstr>
      <vt:lpstr>Key Observation</vt:lpstr>
      <vt:lpstr>Private Information Retrieval (PIR)</vt:lpstr>
      <vt:lpstr>ITPIR-Tor: Database Locations</vt:lpstr>
      <vt:lpstr>ITPIR-Tor Database Organization and Formatting</vt:lpstr>
      <vt:lpstr>ITPIR-Tor Architecture</vt:lpstr>
      <vt:lpstr>Performance Evaluation</vt:lpstr>
      <vt:lpstr>Performance Evaluation: Communication Overhead</vt:lpstr>
      <vt:lpstr>Performance Evaluation: Server Computational Overhead</vt:lpstr>
      <vt:lpstr>Performance Evaluation: Scaling Scenarios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PIR-Tor: Scalable Anonymous Communication Using Private Information Retrieval</dc:title>
  <dc:creator>mittal</dc:creator>
  <cp:lastModifiedBy>mittal</cp:lastModifiedBy>
  <cp:revision>159</cp:revision>
  <dcterms:created xsi:type="dcterms:W3CDTF">2011-08-06T13:44:23Z</dcterms:created>
  <dcterms:modified xsi:type="dcterms:W3CDTF">2011-08-21T15:45:15Z</dcterms:modified>
</cp:coreProperties>
</file>